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4" r:id="rId1"/>
  </p:sldMasterIdLst>
  <p:notesMasterIdLst>
    <p:notesMasterId r:id="rId107"/>
  </p:notesMasterIdLst>
  <p:handoutMasterIdLst>
    <p:handoutMasterId r:id="rId108"/>
  </p:handoutMasterIdLst>
  <p:sldIdLst>
    <p:sldId id="257" r:id="rId2"/>
    <p:sldId id="541" r:id="rId3"/>
    <p:sldId id="664" r:id="rId4"/>
    <p:sldId id="663" r:id="rId5"/>
    <p:sldId id="629" r:id="rId6"/>
    <p:sldId id="665" r:id="rId7"/>
    <p:sldId id="666" r:id="rId8"/>
    <p:sldId id="667" r:id="rId9"/>
    <p:sldId id="668" r:id="rId10"/>
    <p:sldId id="670" r:id="rId11"/>
    <p:sldId id="669" r:id="rId12"/>
    <p:sldId id="630" r:id="rId13"/>
    <p:sldId id="631" r:id="rId14"/>
    <p:sldId id="671" r:id="rId15"/>
    <p:sldId id="542" r:id="rId16"/>
    <p:sldId id="543" r:id="rId17"/>
    <p:sldId id="634" r:id="rId18"/>
    <p:sldId id="689" r:id="rId19"/>
    <p:sldId id="635" r:id="rId20"/>
    <p:sldId id="544" r:id="rId21"/>
    <p:sldId id="632" r:id="rId22"/>
    <p:sldId id="545" r:id="rId23"/>
    <p:sldId id="546" r:id="rId24"/>
    <p:sldId id="621" r:id="rId25"/>
    <p:sldId id="547" r:id="rId26"/>
    <p:sldId id="640" r:id="rId27"/>
    <p:sldId id="633" r:id="rId28"/>
    <p:sldId id="641" r:id="rId29"/>
    <p:sldId id="548" r:id="rId30"/>
    <p:sldId id="639" r:id="rId31"/>
    <p:sldId id="549" r:id="rId32"/>
    <p:sldId id="622" r:id="rId33"/>
    <p:sldId id="638" r:id="rId34"/>
    <p:sldId id="550" r:id="rId35"/>
    <p:sldId id="551" r:id="rId36"/>
    <p:sldId id="552" r:id="rId37"/>
    <p:sldId id="554" r:id="rId38"/>
    <p:sldId id="636" r:id="rId39"/>
    <p:sldId id="642" r:id="rId40"/>
    <p:sldId id="556" r:id="rId41"/>
    <p:sldId id="677" r:id="rId42"/>
    <p:sldId id="678" r:id="rId43"/>
    <p:sldId id="679" r:id="rId44"/>
    <p:sldId id="681" r:id="rId45"/>
    <p:sldId id="682" r:id="rId46"/>
    <p:sldId id="558" r:id="rId47"/>
    <p:sldId id="559" r:id="rId48"/>
    <p:sldId id="605" r:id="rId49"/>
    <p:sldId id="560" r:id="rId50"/>
    <p:sldId id="561" r:id="rId51"/>
    <p:sldId id="606" r:id="rId52"/>
    <p:sldId id="563" r:id="rId53"/>
    <p:sldId id="564" r:id="rId54"/>
    <p:sldId id="646" r:id="rId55"/>
    <p:sldId id="565" r:id="rId56"/>
    <p:sldId id="610" r:id="rId57"/>
    <p:sldId id="612" r:id="rId58"/>
    <p:sldId id="611" r:id="rId59"/>
    <p:sldId id="626" r:id="rId60"/>
    <p:sldId id="613" r:id="rId61"/>
    <p:sldId id="566" r:id="rId62"/>
    <p:sldId id="647" r:id="rId63"/>
    <p:sldId id="643" r:id="rId64"/>
    <p:sldId id="644" r:id="rId65"/>
    <p:sldId id="627" r:id="rId66"/>
    <p:sldId id="568" r:id="rId67"/>
    <p:sldId id="614" r:id="rId68"/>
    <p:sldId id="570" r:id="rId69"/>
    <p:sldId id="571" r:id="rId70"/>
    <p:sldId id="572" r:id="rId71"/>
    <p:sldId id="656" r:id="rId72"/>
    <p:sldId id="654" r:id="rId73"/>
    <p:sldId id="648" r:id="rId74"/>
    <p:sldId id="652" r:id="rId75"/>
    <p:sldId id="573" r:id="rId76"/>
    <p:sldId id="653" r:id="rId77"/>
    <p:sldId id="574" r:id="rId78"/>
    <p:sldId id="575" r:id="rId79"/>
    <p:sldId id="576" r:id="rId80"/>
    <p:sldId id="577" r:id="rId81"/>
    <p:sldId id="616" r:id="rId82"/>
    <p:sldId id="578" r:id="rId83"/>
    <p:sldId id="579" r:id="rId84"/>
    <p:sldId id="649" r:id="rId85"/>
    <p:sldId id="650" r:id="rId86"/>
    <p:sldId id="617" r:id="rId87"/>
    <p:sldId id="597" r:id="rId88"/>
    <p:sldId id="651" r:id="rId89"/>
    <p:sldId id="582" r:id="rId90"/>
    <p:sldId id="583" r:id="rId91"/>
    <p:sldId id="584" r:id="rId92"/>
    <p:sldId id="690" r:id="rId93"/>
    <p:sldId id="585" r:id="rId94"/>
    <p:sldId id="657" r:id="rId95"/>
    <p:sldId id="586" r:id="rId96"/>
    <p:sldId id="587" r:id="rId97"/>
    <p:sldId id="628" r:id="rId98"/>
    <p:sldId id="687" r:id="rId99"/>
    <p:sldId id="672" r:id="rId100"/>
    <p:sldId id="673" r:id="rId101"/>
    <p:sldId id="674" r:id="rId102"/>
    <p:sldId id="675" r:id="rId103"/>
    <p:sldId id="688" r:id="rId104"/>
    <p:sldId id="685" r:id="rId105"/>
    <p:sldId id="686" r:id="rId10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rgbClr val="00757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DFF"/>
    <a:srgbClr val="008E39"/>
    <a:srgbClr val="177B21"/>
    <a:srgbClr val="2600C8"/>
    <a:srgbClr val="394DA3"/>
    <a:srgbClr val="DC00DC"/>
    <a:srgbClr val="6464D8"/>
    <a:srgbClr val="007572"/>
    <a:srgbClr val="B3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8" autoAdjust="0"/>
    <p:restoredTop sz="94660"/>
  </p:normalViewPr>
  <p:slideViewPr>
    <p:cSldViewPr snapToGrid="0">
      <p:cViewPr>
        <p:scale>
          <a:sx n="104" d="100"/>
          <a:sy n="104" d="100"/>
        </p:scale>
        <p:origin x="-24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ffrey\AppData\Roaming\Microsoft\Excel\Book1%20(version%201).xlsb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ffrey\AppData\Roaming\Microsoft\Excel\Book1%20(version%201).xlsb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q(K=10)</c:v>
                </c:pt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Sheet1!$B$2:$B$102</c:f>
              <c:numCache>
                <c:formatCode>General</c:formatCode>
                <c:ptCount val="101"/>
                <c:pt idx="0">
                  <c:v>0</c:v>
                </c:pt>
                <c:pt idx="1">
                  <c:v>1190</c:v>
                </c:pt>
                <c:pt idx="2">
                  <c:v>4720</c:v>
                </c:pt>
                <c:pt idx="3">
                  <c:v>10530</c:v>
                </c:pt>
                <c:pt idx="4">
                  <c:v>18560</c:v>
                </c:pt>
                <c:pt idx="5">
                  <c:v>28750</c:v>
                </c:pt>
                <c:pt idx="6">
                  <c:v>41040</c:v>
                </c:pt>
                <c:pt idx="7">
                  <c:v>55370</c:v>
                </c:pt>
                <c:pt idx="8">
                  <c:v>71680</c:v>
                </c:pt>
                <c:pt idx="9">
                  <c:v>89910</c:v>
                </c:pt>
                <c:pt idx="10">
                  <c:v>110000</c:v>
                </c:pt>
                <c:pt idx="11">
                  <c:v>131890</c:v>
                </c:pt>
                <c:pt idx="12">
                  <c:v>155520</c:v>
                </c:pt>
                <c:pt idx="13">
                  <c:v>180830</c:v>
                </c:pt>
                <c:pt idx="14">
                  <c:v>207760</c:v>
                </c:pt>
                <c:pt idx="15">
                  <c:v>236250</c:v>
                </c:pt>
                <c:pt idx="16">
                  <c:v>266240</c:v>
                </c:pt>
                <c:pt idx="17">
                  <c:v>297670</c:v>
                </c:pt>
                <c:pt idx="18">
                  <c:v>330480</c:v>
                </c:pt>
                <c:pt idx="19">
                  <c:v>364610</c:v>
                </c:pt>
                <c:pt idx="20">
                  <c:v>400000</c:v>
                </c:pt>
                <c:pt idx="21">
                  <c:v>436590</c:v>
                </c:pt>
                <c:pt idx="22">
                  <c:v>474320</c:v>
                </c:pt>
                <c:pt idx="23">
                  <c:v>513130</c:v>
                </c:pt>
                <c:pt idx="24">
                  <c:v>552960</c:v>
                </c:pt>
                <c:pt idx="25">
                  <c:v>593750</c:v>
                </c:pt>
                <c:pt idx="26">
                  <c:v>635440</c:v>
                </c:pt>
                <c:pt idx="27">
                  <c:v>677970</c:v>
                </c:pt>
                <c:pt idx="28">
                  <c:v>721280</c:v>
                </c:pt>
                <c:pt idx="29">
                  <c:v>765310</c:v>
                </c:pt>
                <c:pt idx="30">
                  <c:v>810000</c:v>
                </c:pt>
                <c:pt idx="31">
                  <c:v>855290</c:v>
                </c:pt>
                <c:pt idx="32">
                  <c:v>901120</c:v>
                </c:pt>
                <c:pt idx="33">
                  <c:v>947430</c:v>
                </c:pt>
                <c:pt idx="34">
                  <c:v>994160</c:v>
                </c:pt>
                <c:pt idx="35">
                  <c:v>1041250</c:v>
                </c:pt>
                <c:pt idx="36">
                  <c:v>1088640</c:v>
                </c:pt>
                <c:pt idx="37">
                  <c:v>1136270</c:v>
                </c:pt>
                <c:pt idx="38">
                  <c:v>1184080</c:v>
                </c:pt>
                <c:pt idx="39">
                  <c:v>1232010</c:v>
                </c:pt>
                <c:pt idx="40">
                  <c:v>1280000</c:v>
                </c:pt>
                <c:pt idx="41">
                  <c:v>1327990</c:v>
                </c:pt>
                <c:pt idx="42">
                  <c:v>1375920</c:v>
                </c:pt>
                <c:pt idx="43">
                  <c:v>1423730</c:v>
                </c:pt>
                <c:pt idx="44">
                  <c:v>1471360</c:v>
                </c:pt>
                <c:pt idx="45">
                  <c:v>1518750</c:v>
                </c:pt>
                <c:pt idx="46">
                  <c:v>1565840</c:v>
                </c:pt>
                <c:pt idx="47">
                  <c:v>1612570</c:v>
                </c:pt>
                <c:pt idx="48">
                  <c:v>1658880</c:v>
                </c:pt>
                <c:pt idx="49">
                  <c:v>1704710</c:v>
                </c:pt>
                <c:pt idx="50">
                  <c:v>1750000</c:v>
                </c:pt>
                <c:pt idx="51">
                  <c:v>1794690</c:v>
                </c:pt>
                <c:pt idx="52">
                  <c:v>1838720</c:v>
                </c:pt>
                <c:pt idx="53">
                  <c:v>1882030</c:v>
                </c:pt>
                <c:pt idx="54">
                  <c:v>1924560</c:v>
                </c:pt>
                <c:pt idx="55">
                  <c:v>1966250</c:v>
                </c:pt>
                <c:pt idx="56">
                  <c:v>2007040</c:v>
                </c:pt>
                <c:pt idx="57">
                  <c:v>2046870</c:v>
                </c:pt>
                <c:pt idx="58">
                  <c:v>2085680</c:v>
                </c:pt>
                <c:pt idx="59">
                  <c:v>2123410</c:v>
                </c:pt>
                <c:pt idx="60">
                  <c:v>2160000</c:v>
                </c:pt>
                <c:pt idx="61">
                  <c:v>2195390</c:v>
                </c:pt>
                <c:pt idx="62">
                  <c:v>2229520</c:v>
                </c:pt>
                <c:pt idx="63">
                  <c:v>2262330</c:v>
                </c:pt>
                <c:pt idx="64">
                  <c:v>2293760</c:v>
                </c:pt>
                <c:pt idx="65">
                  <c:v>2323750</c:v>
                </c:pt>
                <c:pt idx="66">
                  <c:v>2352240</c:v>
                </c:pt>
                <c:pt idx="67">
                  <c:v>2379170</c:v>
                </c:pt>
                <c:pt idx="68">
                  <c:v>2404480</c:v>
                </c:pt>
                <c:pt idx="69">
                  <c:v>2428110</c:v>
                </c:pt>
                <c:pt idx="70">
                  <c:v>2450000</c:v>
                </c:pt>
                <c:pt idx="71">
                  <c:v>2470090</c:v>
                </c:pt>
                <c:pt idx="72">
                  <c:v>2488320</c:v>
                </c:pt>
                <c:pt idx="73">
                  <c:v>2504630</c:v>
                </c:pt>
                <c:pt idx="74">
                  <c:v>2518960</c:v>
                </c:pt>
                <c:pt idx="75">
                  <c:v>2531250</c:v>
                </c:pt>
                <c:pt idx="76">
                  <c:v>2541440</c:v>
                </c:pt>
                <c:pt idx="77">
                  <c:v>2549470</c:v>
                </c:pt>
                <c:pt idx="78">
                  <c:v>2555280</c:v>
                </c:pt>
                <c:pt idx="79">
                  <c:v>2558810</c:v>
                </c:pt>
                <c:pt idx="80">
                  <c:v>2560000</c:v>
                </c:pt>
                <c:pt idx="81">
                  <c:v>2558790</c:v>
                </c:pt>
                <c:pt idx="82">
                  <c:v>2555120</c:v>
                </c:pt>
                <c:pt idx="83">
                  <c:v>2548930</c:v>
                </c:pt>
                <c:pt idx="84">
                  <c:v>2540160</c:v>
                </c:pt>
                <c:pt idx="85">
                  <c:v>2528750</c:v>
                </c:pt>
                <c:pt idx="86">
                  <c:v>2514640</c:v>
                </c:pt>
                <c:pt idx="87">
                  <c:v>2497770</c:v>
                </c:pt>
                <c:pt idx="88">
                  <c:v>2478080</c:v>
                </c:pt>
                <c:pt idx="89">
                  <c:v>2455510</c:v>
                </c:pt>
                <c:pt idx="90">
                  <c:v>2430000</c:v>
                </c:pt>
                <c:pt idx="91">
                  <c:v>2401490</c:v>
                </c:pt>
                <c:pt idx="92">
                  <c:v>2369920</c:v>
                </c:pt>
                <c:pt idx="93">
                  <c:v>2335230</c:v>
                </c:pt>
                <c:pt idx="94">
                  <c:v>2297360</c:v>
                </c:pt>
                <c:pt idx="95">
                  <c:v>2256250</c:v>
                </c:pt>
                <c:pt idx="96">
                  <c:v>2211840</c:v>
                </c:pt>
                <c:pt idx="97">
                  <c:v>2164070</c:v>
                </c:pt>
                <c:pt idx="98">
                  <c:v>2112880</c:v>
                </c:pt>
                <c:pt idx="99">
                  <c:v>2058210</c:v>
                </c:pt>
                <c:pt idx="100">
                  <c:v>2000000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Sheet1!$C$2:$C$102</c:f>
              <c:numCache>
                <c:formatCode>General</c:formatCode>
                <c:ptCount val="101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033728"/>
        <c:axId val="107035264"/>
      </c:scatterChart>
      <c:valAx>
        <c:axId val="10703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035264"/>
        <c:crosses val="autoZero"/>
        <c:crossBetween val="midCat"/>
      </c:valAx>
      <c:valAx>
        <c:axId val="10703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033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637019279790572"/>
          <c:y val="0.44589369930332134"/>
          <c:w val="0.12276876821852403"/>
          <c:h val="0.101833474681514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q(K=10)</c:v>
                </c:pt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Sheet1!$B$2:$B$102</c:f>
              <c:numCache>
                <c:formatCode>General</c:formatCode>
                <c:ptCount val="101"/>
                <c:pt idx="0">
                  <c:v>0</c:v>
                </c:pt>
                <c:pt idx="1">
                  <c:v>1190</c:v>
                </c:pt>
                <c:pt idx="2">
                  <c:v>4720</c:v>
                </c:pt>
                <c:pt idx="3">
                  <c:v>10530</c:v>
                </c:pt>
                <c:pt idx="4">
                  <c:v>18560</c:v>
                </c:pt>
                <c:pt idx="5">
                  <c:v>28750</c:v>
                </c:pt>
                <c:pt idx="6">
                  <c:v>41040</c:v>
                </c:pt>
                <c:pt idx="7">
                  <c:v>55370</c:v>
                </c:pt>
                <c:pt idx="8">
                  <c:v>71680</c:v>
                </c:pt>
                <c:pt idx="9">
                  <c:v>89910</c:v>
                </c:pt>
                <c:pt idx="10">
                  <c:v>110000</c:v>
                </c:pt>
                <c:pt idx="11">
                  <c:v>131890</c:v>
                </c:pt>
                <c:pt idx="12">
                  <c:v>155520</c:v>
                </c:pt>
                <c:pt idx="13">
                  <c:v>180830</c:v>
                </c:pt>
                <c:pt idx="14">
                  <c:v>207760</c:v>
                </c:pt>
                <c:pt idx="15">
                  <c:v>236250</c:v>
                </c:pt>
                <c:pt idx="16">
                  <c:v>266240</c:v>
                </c:pt>
                <c:pt idx="17">
                  <c:v>297670</c:v>
                </c:pt>
                <c:pt idx="18">
                  <c:v>330480</c:v>
                </c:pt>
                <c:pt idx="19">
                  <c:v>364610</c:v>
                </c:pt>
                <c:pt idx="20">
                  <c:v>400000</c:v>
                </c:pt>
                <c:pt idx="21">
                  <c:v>436590</c:v>
                </c:pt>
                <c:pt idx="22">
                  <c:v>474320</c:v>
                </c:pt>
                <c:pt idx="23">
                  <c:v>513130</c:v>
                </c:pt>
                <c:pt idx="24">
                  <c:v>552960</c:v>
                </c:pt>
                <c:pt idx="25">
                  <c:v>593750</c:v>
                </c:pt>
                <c:pt idx="26">
                  <c:v>635440</c:v>
                </c:pt>
                <c:pt idx="27">
                  <c:v>677970</c:v>
                </c:pt>
                <c:pt idx="28">
                  <c:v>721280</c:v>
                </c:pt>
                <c:pt idx="29">
                  <c:v>765310</c:v>
                </c:pt>
                <c:pt idx="30">
                  <c:v>810000</c:v>
                </c:pt>
                <c:pt idx="31">
                  <c:v>855290</c:v>
                </c:pt>
                <c:pt idx="32">
                  <c:v>901120</c:v>
                </c:pt>
                <c:pt idx="33">
                  <c:v>947430</c:v>
                </c:pt>
                <c:pt idx="34">
                  <c:v>994160</c:v>
                </c:pt>
                <c:pt idx="35">
                  <c:v>1041250</c:v>
                </c:pt>
                <c:pt idx="36">
                  <c:v>1088640</c:v>
                </c:pt>
                <c:pt idx="37">
                  <c:v>1136270</c:v>
                </c:pt>
                <c:pt idx="38">
                  <c:v>1184080</c:v>
                </c:pt>
                <c:pt idx="39">
                  <c:v>1232010</c:v>
                </c:pt>
                <c:pt idx="40">
                  <c:v>1280000</c:v>
                </c:pt>
                <c:pt idx="41">
                  <c:v>1327990</c:v>
                </c:pt>
                <c:pt idx="42">
                  <c:v>1375920</c:v>
                </c:pt>
                <c:pt idx="43">
                  <c:v>1423730</c:v>
                </c:pt>
                <c:pt idx="44">
                  <c:v>1471360</c:v>
                </c:pt>
                <c:pt idx="45">
                  <c:v>1518750</c:v>
                </c:pt>
                <c:pt idx="46">
                  <c:v>1565840</c:v>
                </c:pt>
                <c:pt idx="47">
                  <c:v>1612570</c:v>
                </c:pt>
                <c:pt idx="48">
                  <c:v>1658880</c:v>
                </c:pt>
                <c:pt idx="49">
                  <c:v>1704710</c:v>
                </c:pt>
                <c:pt idx="50">
                  <c:v>1750000</c:v>
                </c:pt>
                <c:pt idx="51">
                  <c:v>1794690</c:v>
                </c:pt>
                <c:pt idx="52">
                  <c:v>1838720</c:v>
                </c:pt>
                <c:pt idx="53">
                  <c:v>1882030</c:v>
                </c:pt>
                <c:pt idx="54">
                  <c:v>1924560</c:v>
                </c:pt>
                <c:pt idx="55">
                  <c:v>1966250</c:v>
                </c:pt>
                <c:pt idx="56">
                  <c:v>2007040</c:v>
                </c:pt>
                <c:pt idx="57">
                  <c:v>2046870</c:v>
                </c:pt>
                <c:pt idx="58">
                  <c:v>2085680</c:v>
                </c:pt>
                <c:pt idx="59">
                  <c:v>2123410</c:v>
                </c:pt>
                <c:pt idx="60">
                  <c:v>2160000</c:v>
                </c:pt>
                <c:pt idx="61">
                  <c:v>2195390</c:v>
                </c:pt>
                <c:pt idx="62">
                  <c:v>2229520</c:v>
                </c:pt>
                <c:pt idx="63">
                  <c:v>2262330</c:v>
                </c:pt>
                <c:pt idx="64">
                  <c:v>2293760</c:v>
                </c:pt>
                <c:pt idx="65">
                  <c:v>2323750</c:v>
                </c:pt>
                <c:pt idx="66">
                  <c:v>2352240</c:v>
                </c:pt>
                <c:pt idx="67">
                  <c:v>2379170</c:v>
                </c:pt>
                <c:pt idx="68">
                  <c:v>2404480</c:v>
                </c:pt>
                <c:pt idx="69">
                  <c:v>2428110</c:v>
                </c:pt>
                <c:pt idx="70">
                  <c:v>2450000</c:v>
                </c:pt>
                <c:pt idx="71">
                  <c:v>2470090</c:v>
                </c:pt>
                <c:pt idx="72">
                  <c:v>2488320</c:v>
                </c:pt>
                <c:pt idx="73">
                  <c:v>2504630</c:v>
                </c:pt>
                <c:pt idx="74">
                  <c:v>2518960</c:v>
                </c:pt>
                <c:pt idx="75">
                  <c:v>2531250</c:v>
                </c:pt>
                <c:pt idx="76">
                  <c:v>2541440</c:v>
                </c:pt>
                <c:pt idx="77">
                  <c:v>2549470</c:v>
                </c:pt>
                <c:pt idx="78">
                  <c:v>2555280</c:v>
                </c:pt>
                <c:pt idx="79">
                  <c:v>2558810</c:v>
                </c:pt>
                <c:pt idx="80">
                  <c:v>2560000</c:v>
                </c:pt>
                <c:pt idx="81">
                  <c:v>2558790</c:v>
                </c:pt>
                <c:pt idx="82">
                  <c:v>2555120</c:v>
                </c:pt>
                <c:pt idx="83">
                  <c:v>2548930</c:v>
                </c:pt>
                <c:pt idx="84">
                  <c:v>2540160</c:v>
                </c:pt>
                <c:pt idx="85">
                  <c:v>2528750</c:v>
                </c:pt>
                <c:pt idx="86">
                  <c:v>2514640</c:v>
                </c:pt>
                <c:pt idx="87">
                  <c:v>2497770</c:v>
                </c:pt>
                <c:pt idx="88">
                  <c:v>2478080</c:v>
                </c:pt>
                <c:pt idx="89">
                  <c:v>2455510</c:v>
                </c:pt>
                <c:pt idx="90">
                  <c:v>2430000</c:v>
                </c:pt>
                <c:pt idx="91">
                  <c:v>2401490</c:v>
                </c:pt>
                <c:pt idx="92">
                  <c:v>2369920</c:v>
                </c:pt>
                <c:pt idx="93">
                  <c:v>2335230</c:v>
                </c:pt>
                <c:pt idx="94">
                  <c:v>2297360</c:v>
                </c:pt>
                <c:pt idx="95">
                  <c:v>2256250</c:v>
                </c:pt>
                <c:pt idx="96">
                  <c:v>2211840</c:v>
                </c:pt>
                <c:pt idx="97">
                  <c:v>2164070</c:v>
                </c:pt>
                <c:pt idx="98">
                  <c:v>2112880</c:v>
                </c:pt>
                <c:pt idx="99">
                  <c:v>2058210</c:v>
                </c:pt>
                <c:pt idx="100">
                  <c:v>2000000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Sheet1!$C$2:$C$102</c:f>
              <c:numCache>
                <c:formatCode>General</c:formatCode>
                <c:ptCount val="101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269504"/>
        <c:axId val="105275392"/>
      </c:scatterChart>
      <c:valAx>
        <c:axId val="1052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275392"/>
        <c:crosses val="autoZero"/>
        <c:crossBetween val="midCat"/>
      </c:valAx>
      <c:valAx>
        <c:axId val="10527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2695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637019279790572"/>
          <c:y val="0.44589369930332134"/>
          <c:w val="0.12276876821852403"/>
          <c:h val="0.101833474681514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q(K=10)</c:v>
                </c:pt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Sheet1!$B$2:$B$102</c:f>
              <c:numCache>
                <c:formatCode>General</c:formatCode>
                <c:ptCount val="101"/>
                <c:pt idx="0">
                  <c:v>0</c:v>
                </c:pt>
                <c:pt idx="1">
                  <c:v>1190</c:v>
                </c:pt>
                <c:pt idx="2">
                  <c:v>4720</c:v>
                </c:pt>
                <c:pt idx="3">
                  <c:v>10530</c:v>
                </c:pt>
                <c:pt idx="4">
                  <c:v>18560</c:v>
                </c:pt>
                <c:pt idx="5">
                  <c:v>28750</c:v>
                </c:pt>
                <c:pt idx="6">
                  <c:v>41040</c:v>
                </c:pt>
                <c:pt idx="7">
                  <c:v>55370</c:v>
                </c:pt>
                <c:pt idx="8">
                  <c:v>71680</c:v>
                </c:pt>
                <c:pt idx="9">
                  <c:v>89910</c:v>
                </c:pt>
                <c:pt idx="10">
                  <c:v>110000</c:v>
                </c:pt>
                <c:pt idx="11">
                  <c:v>131890</c:v>
                </c:pt>
                <c:pt idx="12">
                  <c:v>155520</c:v>
                </c:pt>
                <c:pt idx="13">
                  <c:v>180830</c:v>
                </c:pt>
                <c:pt idx="14">
                  <c:v>207760</c:v>
                </c:pt>
                <c:pt idx="15">
                  <c:v>236250</c:v>
                </c:pt>
                <c:pt idx="16">
                  <c:v>266240</c:v>
                </c:pt>
                <c:pt idx="17">
                  <c:v>297670</c:v>
                </c:pt>
                <c:pt idx="18">
                  <c:v>330480</c:v>
                </c:pt>
                <c:pt idx="19">
                  <c:v>364610</c:v>
                </c:pt>
                <c:pt idx="20">
                  <c:v>400000</c:v>
                </c:pt>
                <c:pt idx="21">
                  <c:v>436590</c:v>
                </c:pt>
                <c:pt idx="22">
                  <c:v>474320</c:v>
                </c:pt>
                <c:pt idx="23">
                  <c:v>513130</c:v>
                </c:pt>
                <c:pt idx="24">
                  <c:v>552960</c:v>
                </c:pt>
                <c:pt idx="25">
                  <c:v>593750</c:v>
                </c:pt>
                <c:pt idx="26">
                  <c:v>635440</c:v>
                </c:pt>
                <c:pt idx="27">
                  <c:v>677970</c:v>
                </c:pt>
                <c:pt idx="28">
                  <c:v>721280</c:v>
                </c:pt>
                <c:pt idx="29">
                  <c:v>765310</c:v>
                </c:pt>
                <c:pt idx="30">
                  <c:v>810000</c:v>
                </c:pt>
                <c:pt idx="31">
                  <c:v>855290</c:v>
                </c:pt>
                <c:pt idx="32">
                  <c:v>901120</c:v>
                </c:pt>
                <c:pt idx="33">
                  <c:v>947430</c:v>
                </c:pt>
                <c:pt idx="34">
                  <c:v>994160</c:v>
                </c:pt>
                <c:pt idx="35">
                  <c:v>1041250</c:v>
                </c:pt>
                <c:pt idx="36">
                  <c:v>1088640</c:v>
                </c:pt>
                <c:pt idx="37">
                  <c:v>1136270</c:v>
                </c:pt>
                <c:pt idx="38">
                  <c:v>1184080</c:v>
                </c:pt>
                <c:pt idx="39">
                  <c:v>1232010</c:v>
                </c:pt>
                <c:pt idx="40">
                  <c:v>1280000</c:v>
                </c:pt>
                <c:pt idx="41">
                  <c:v>1327990</c:v>
                </c:pt>
                <c:pt idx="42">
                  <c:v>1375920</c:v>
                </c:pt>
                <c:pt idx="43">
                  <c:v>1423730</c:v>
                </c:pt>
                <c:pt idx="44">
                  <c:v>1471360</c:v>
                </c:pt>
                <c:pt idx="45">
                  <c:v>1518750</c:v>
                </c:pt>
                <c:pt idx="46">
                  <c:v>1565840</c:v>
                </c:pt>
                <c:pt idx="47">
                  <c:v>1612570</c:v>
                </c:pt>
                <c:pt idx="48">
                  <c:v>1658880</c:v>
                </c:pt>
                <c:pt idx="49">
                  <c:v>1704710</c:v>
                </c:pt>
                <c:pt idx="50">
                  <c:v>1750000</c:v>
                </c:pt>
                <c:pt idx="51">
                  <c:v>1794690</c:v>
                </c:pt>
                <c:pt idx="52">
                  <c:v>1838720</c:v>
                </c:pt>
                <c:pt idx="53">
                  <c:v>1882030</c:v>
                </c:pt>
                <c:pt idx="54">
                  <c:v>1924560</c:v>
                </c:pt>
                <c:pt idx="55">
                  <c:v>1966250</c:v>
                </c:pt>
                <c:pt idx="56">
                  <c:v>2007040</c:v>
                </c:pt>
                <c:pt idx="57">
                  <c:v>2046870</c:v>
                </c:pt>
                <c:pt idx="58">
                  <c:v>2085680</c:v>
                </c:pt>
                <c:pt idx="59">
                  <c:v>2123410</c:v>
                </c:pt>
                <c:pt idx="60">
                  <c:v>2160000</c:v>
                </c:pt>
                <c:pt idx="61">
                  <c:v>2195390</c:v>
                </c:pt>
                <c:pt idx="62">
                  <c:v>2229520</c:v>
                </c:pt>
                <c:pt idx="63">
                  <c:v>2262330</c:v>
                </c:pt>
                <c:pt idx="64">
                  <c:v>2293760</c:v>
                </c:pt>
                <c:pt idx="65">
                  <c:v>2323750</c:v>
                </c:pt>
                <c:pt idx="66">
                  <c:v>2352240</c:v>
                </c:pt>
                <c:pt idx="67">
                  <c:v>2379170</c:v>
                </c:pt>
                <c:pt idx="68">
                  <c:v>2404480</c:v>
                </c:pt>
                <c:pt idx="69">
                  <c:v>2428110</c:v>
                </c:pt>
                <c:pt idx="70">
                  <c:v>2450000</c:v>
                </c:pt>
                <c:pt idx="71">
                  <c:v>2470090</c:v>
                </c:pt>
                <c:pt idx="72">
                  <c:v>2488320</c:v>
                </c:pt>
                <c:pt idx="73">
                  <c:v>2504630</c:v>
                </c:pt>
                <c:pt idx="74">
                  <c:v>2518960</c:v>
                </c:pt>
                <c:pt idx="75">
                  <c:v>2531250</c:v>
                </c:pt>
                <c:pt idx="76">
                  <c:v>2541440</c:v>
                </c:pt>
                <c:pt idx="77">
                  <c:v>2549470</c:v>
                </c:pt>
                <c:pt idx="78">
                  <c:v>2555280</c:v>
                </c:pt>
                <c:pt idx="79">
                  <c:v>2558810</c:v>
                </c:pt>
                <c:pt idx="80">
                  <c:v>2560000</c:v>
                </c:pt>
                <c:pt idx="81">
                  <c:v>2558790</c:v>
                </c:pt>
                <c:pt idx="82">
                  <c:v>2555120</c:v>
                </c:pt>
                <c:pt idx="83">
                  <c:v>2548930</c:v>
                </c:pt>
                <c:pt idx="84">
                  <c:v>2540160</c:v>
                </c:pt>
                <c:pt idx="85">
                  <c:v>2528750</c:v>
                </c:pt>
                <c:pt idx="86">
                  <c:v>2514640</c:v>
                </c:pt>
                <c:pt idx="87">
                  <c:v>2497770</c:v>
                </c:pt>
                <c:pt idx="88">
                  <c:v>2478080</c:v>
                </c:pt>
                <c:pt idx="89">
                  <c:v>2455510</c:v>
                </c:pt>
                <c:pt idx="90">
                  <c:v>2430000</c:v>
                </c:pt>
                <c:pt idx="91">
                  <c:v>2401490</c:v>
                </c:pt>
                <c:pt idx="92">
                  <c:v>2369920</c:v>
                </c:pt>
                <c:pt idx="93">
                  <c:v>2335230</c:v>
                </c:pt>
                <c:pt idx="94">
                  <c:v>2297360</c:v>
                </c:pt>
                <c:pt idx="95">
                  <c:v>2256250</c:v>
                </c:pt>
                <c:pt idx="96">
                  <c:v>2211840</c:v>
                </c:pt>
                <c:pt idx="97">
                  <c:v>2164070</c:v>
                </c:pt>
                <c:pt idx="98">
                  <c:v>2112880</c:v>
                </c:pt>
                <c:pt idx="99">
                  <c:v>2058210</c:v>
                </c:pt>
                <c:pt idx="100">
                  <c:v>2000000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Sheet1!$C$2:$C$102</c:f>
              <c:numCache>
                <c:formatCode>General</c:formatCode>
                <c:ptCount val="101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36960"/>
        <c:axId val="48138496"/>
      </c:scatterChart>
      <c:valAx>
        <c:axId val="4813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138496"/>
        <c:crosses val="autoZero"/>
        <c:crossBetween val="midCat"/>
      </c:valAx>
      <c:valAx>
        <c:axId val="4813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369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637019279790572"/>
          <c:y val="0.44589369930332134"/>
          <c:w val="0.12276876821852403"/>
          <c:h val="0.101833474681514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q(K=10)</c:v>
                </c:pt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Sheet1!$B$2:$B$102</c:f>
              <c:numCache>
                <c:formatCode>General</c:formatCode>
                <c:ptCount val="101"/>
                <c:pt idx="0">
                  <c:v>0</c:v>
                </c:pt>
                <c:pt idx="1">
                  <c:v>1190</c:v>
                </c:pt>
                <c:pt idx="2">
                  <c:v>4720</c:v>
                </c:pt>
                <c:pt idx="3">
                  <c:v>10530</c:v>
                </c:pt>
                <c:pt idx="4">
                  <c:v>18560</c:v>
                </c:pt>
                <c:pt idx="5">
                  <c:v>28750</c:v>
                </c:pt>
                <c:pt idx="6">
                  <c:v>41040</c:v>
                </c:pt>
                <c:pt idx="7">
                  <c:v>55370</c:v>
                </c:pt>
                <c:pt idx="8">
                  <c:v>71680</c:v>
                </c:pt>
                <c:pt idx="9">
                  <c:v>89910</c:v>
                </c:pt>
                <c:pt idx="10">
                  <c:v>110000</c:v>
                </c:pt>
                <c:pt idx="11">
                  <c:v>131890</c:v>
                </c:pt>
                <c:pt idx="12">
                  <c:v>155520</c:v>
                </c:pt>
                <c:pt idx="13">
                  <c:v>180830</c:v>
                </c:pt>
                <c:pt idx="14">
                  <c:v>207760</c:v>
                </c:pt>
                <c:pt idx="15">
                  <c:v>236250</c:v>
                </c:pt>
                <c:pt idx="16">
                  <c:v>266240</c:v>
                </c:pt>
                <c:pt idx="17">
                  <c:v>297670</c:v>
                </c:pt>
                <c:pt idx="18">
                  <c:v>330480</c:v>
                </c:pt>
                <c:pt idx="19">
                  <c:v>364610</c:v>
                </c:pt>
                <c:pt idx="20">
                  <c:v>400000</c:v>
                </c:pt>
                <c:pt idx="21">
                  <c:v>436590</c:v>
                </c:pt>
                <c:pt idx="22">
                  <c:v>474320</c:v>
                </c:pt>
                <c:pt idx="23">
                  <c:v>513130</c:v>
                </c:pt>
                <c:pt idx="24">
                  <c:v>552960</c:v>
                </c:pt>
                <c:pt idx="25">
                  <c:v>593750</c:v>
                </c:pt>
                <c:pt idx="26">
                  <c:v>635440</c:v>
                </c:pt>
                <c:pt idx="27">
                  <c:v>677970</c:v>
                </c:pt>
                <c:pt idx="28">
                  <c:v>721280</c:v>
                </c:pt>
                <c:pt idx="29">
                  <c:v>765310</c:v>
                </c:pt>
                <c:pt idx="30">
                  <c:v>810000</c:v>
                </c:pt>
                <c:pt idx="31">
                  <c:v>855290</c:v>
                </c:pt>
                <c:pt idx="32">
                  <c:v>901120</c:v>
                </c:pt>
                <c:pt idx="33">
                  <c:v>947430</c:v>
                </c:pt>
                <c:pt idx="34">
                  <c:v>994160</c:v>
                </c:pt>
                <c:pt idx="35">
                  <c:v>1041250</c:v>
                </c:pt>
                <c:pt idx="36">
                  <c:v>1088640</c:v>
                </c:pt>
                <c:pt idx="37">
                  <c:v>1136270</c:v>
                </c:pt>
                <c:pt idx="38">
                  <c:v>1184080</c:v>
                </c:pt>
                <c:pt idx="39">
                  <c:v>1232010</c:v>
                </c:pt>
                <c:pt idx="40">
                  <c:v>1280000</c:v>
                </c:pt>
                <c:pt idx="41">
                  <c:v>1327990</c:v>
                </c:pt>
                <c:pt idx="42">
                  <c:v>1375920</c:v>
                </c:pt>
                <c:pt idx="43">
                  <c:v>1423730</c:v>
                </c:pt>
                <c:pt idx="44">
                  <c:v>1471360</c:v>
                </c:pt>
                <c:pt idx="45">
                  <c:v>1518750</c:v>
                </c:pt>
                <c:pt idx="46">
                  <c:v>1565840</c:v>
                </c:pt>
                <c:pt idx="47">
                  <c:v>1612570</c:v>
                </c:pt>
                <c:pt idx="48">
                  <c:v>1658880</c:v>
                </c:pt>
                <c:pt idx="49">
                  <c:v>1704710</c:v>
                </c:pt>
                <c:pt idx="50">
                  <c:v>1750000</c:v>
                </c:pt>
                <c:pt idx="51">
                  <c:v>1794690</c:v>
                </c:pt>
                <c:pt idx="52">
                  <c:v>1838720</c:v>
                </c:pt>
                <c:pt idx="53">
                  <c:v>1882030</c:v>
                </c:pt>
                <c:pt idx="54">
                  <c:v>1924560</c:v>
                </c:pt>
                <c:pt idx="55">
                  <c:v>1966250</c:v>
                </c:pt>
                <c:pt idx="56">
                  <c:v>2007040</c:v>
                </c:pt>
                <c:pt idx="57">
                  <c:v>2046870</c:v>
                </c:pt>
                <c:pt idx="58">
                  <c:v>2085680</c:v>
                </c:pt>
                <c:pt idx="59">
                  <c:v>2123410</c:v>
                </c:pt>
                <c:pt idx="60">
                  <c:v>2160000</c:v>
                </c:pt>
                <c:pt idx="61">
                  <c:v>2195390</c:v>
                </c:pt>
                <c:pt idx="62">
                  <c:v>2229520</c:v>
                </c:pt>
                <c:pt idx="63">
                  <c:v>2262330</c:v>
                </c:pt>
                <c:pt idx="64">
                  <c:v>2293760</c:v>
                </c:pt>
                <c:pt idx="65">
                  <c:v>2323750</c:v>
                </c:pt>
                <c:pt idx="66">
                  <c:v>2352240</c:v>
                </c:pt>
                <c:pt idx="67">
                  <c:v>2379170</c:v>
                </c:pt>
                <c:pt idx="68">
                  <c:v>2404480</c:v>
                </c:pt>
                <c:pt idx="69">
                  <c:v>2428110</c:v>
                </c:pt>
                <c:pt idx="70">
                  <c:v>2450000</c:v>
                </c:pt>
                <c:pt idx="71">
                  <c:v>2470090</c:v>
                </c:pt>
                <c:pt idx="72">
                  <c:v>2488320</c:v>
                </c:pt>
                <c:pt idx="73">
                  <c:v>2504630</c:v>
                </c:pt>
                <c:pt idx="74">
                  <c:v>2518960</c:v>
                </c:pt>
                <c:pt idx="75">
                  <c:v>2531250</c:v>
                </c:pt>
                <c:pt idx="76">
                  <c:v>2541440</c:v>
                </c:pt>
                <c:pt idx="77">
                  <c:v>2549470</c:v>
                </c:pt>
                <c:pt idx="78">
                  <c:v>2555280</c:v>
                </c:pt>
                <c:pt idx="79">
                  <c:v>2558810</c:v>
                </c:pt>
                <c:pt idx="80">
                  <c:v>2560000</c:v>
                </c:pt>
                <c:pt idx="81">
                  <c:v>2558790</c:v>
                </c:pt>
                <c:pt idx="82">
                  <c:v>2555120</c:v>
                </c:pt>
                <c:pt idx="83">
                  <c:v>2548930</c:v>
                </c:pt>
                <c:pt idx="84">
                  <c:v>2540160</c:v>
                </c:pt>
                <c:pt idx="85">
                  <c:v>2528750</c:v>
                </c:pt>
                <c:pt idx="86">
                  <c:v>2514640</c:v>
                </c:pt>
                <c:pt idx="87">
                  <c:v>2497770</c:v>
                </c:pt>
                <c:pt idx="88">
                  <c:v>2478080</c:v>
                </c:pt>
                <c:pt idx="89">
                  <c:v>2455510</c:v>
                </c:pt>
                <c:pt idx="90">
                  <c:v>2430000</c:v>
                </c:pt>
                <c:pt idx="91">
                  <c:v>2401490</c:v>
                </c:pt>
                <c:pt idx="92">
                  <c:v>2369920</c:v>
                </c:pt>
                <c:pt idx="93">
                  <c:v>2335230</c:v>
                </c:pt>
                <c:pt idx="94">
                  <c:v>2297360</c:v>
                </c:pt>
                <c:pt idx="95">
                  <c:v>2256250</c:v>
                </c:pt>
                <c:pt idx="96">
                  <c:v>2211840</c:v>
                </c:pt>
                <c:pt idx="97">
                  <c:v>2164070</c:v>
                </c:pt>
                <c:pt idx="98">
                  <c:v>2112880</c:v>
                </c:pt>
                <c:pt idx="99">
                  <c:v>2058210</c:v>
                </c:pt>
                <c:pt idx="100">
                  <c:v>2000000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marker>
            <c:symbol val="none"/>
          </c:marker>
          <c:xVal>
            <c:numRef>
              <c:f>Sheet1!$A$2:$A$102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Sheet1!$C$2:$C$102</c:f>
              <c:numCache>
                <c:formatCode>General</c:formatCode>
                <c:ptCount val="101"/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625920"/>
        <c:axId val="108627456"/>
      </c:scatterChart>
      <c:valAx>
        <c:axId val="1086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627456"/>
        <c:crosses val="autoZero"/>
        <c:crossBetween val="midCat"/>
      </c:valAx>
      <c:valAx>
        <c:axId val="108627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6259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637019279790572"/>
          <c:y val="0.44589369930332134"/>
          <c:w val="0.12276876821852403"/>
          <c:h val="0.101833474681514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MPL</c:v>
                </c:pt>
              </c:strCache>
            </c:strRef>
          </c:tx>
          <c:marker>
            <c:symbol val="none"/>
          </c:marker>
          <c:xVal>
            <c:numRef>
              <c:f>Sheet1!$F$2:$F$102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Sheet1!$G$2:$G$102</c:f>
              <c:numCache>
                <c:formatCode>General</c:formatCode>
                <c:ptCount val="101"/>
                <c:pt idx="0">
                  <c:v>0</c:v>
                </c:pt>
                <c:pt idx="1">
                  <c:v>2370</c:v>
                </c:pt>
                <c:pt idx="2">
                  <c:v>4680</c:v>
                </c:pt>
                <c:pt idx="3">
                  <c:v>6930</c:v>
                </c:pt>
                <c:pt idx="4">
                  <c:v>9120</c:v>
                </c:pt>
                <c:pt idx="5">
                  <c:v>11250</c:v>
                </c:pt>
                <c:pt idx="6">
                  <c:v>13320</c:v>
                </c:pt>
                <c:pt idx="7">
                  <c:v>15330</c:v>
                </c:pt>
                <c:pt idx="8">
                  <c:v>17280</c:v>
                </c:pt>
                <c:pt idx="9">
                  <c:v>19170</c:v>
                </c:pt>
                <c:pt idx="10">
                  <c:v>21000</c:v>
                </c:pt>
                <c:pt idx="11">
                  <c:v>22770</c:v>
                </c:pt>
                <c:pt idx="12">
                  <c:v>24480</c:v>
                </c:pt>
                <c:pt idx="13">
                  <c:v>26130</c:v>
                </c:pt>
                <c:pt idx="14">
                  <c:v>27720</c:v>
                </c:pt>
                <c:pt idx="15">
                  <c:v>29250</c:v>
                </c:pt>
                <c:pt idx="16">
                  <c:v>30720</c:v>
                </c:pt>
                <c:pt idx="17">
                  <c:v>32130</c:v>
                </c:pt>
                <c:pt idx="18">
                  <c:v>33480</c:v>
                </c:pt>
                <c:pt idx="19">
                  <c:v>34770</c:v>
                </c:pt>
                <c:pt idx="20">
                  <c:v>36000</c:v>
                </c:pt>
                <c:pt idx="21">
                  <c:v>37170</c:v>
                </c:pt>
                <c:pt idx="22">
                  <c:v>38280</c:v>
                </c:pt>
                <c:pt idx="23">
                  <c:v>39330</c:v>
                </c:pt>
                <c:pt idx="24">
                  <c:v>40320</c:v>
                </c:pt>
                <c:pt idx="25">
                  <c:v>41250</c:v>
                </c:pt>
                <c:pt idx="26">
                  <c:v>42120</c:v>
                </c:pt>
                <c:pt idx="27">
                  <c:v>42930</c:v>
                </c:pt>
                <c:pt idx="28">
                  <c:v>43680</c:v>
                </c:pt>
                <c:pt idx="29">
                  <c:v>44370</c:v>
                </c:pt>
                <c:pt idx="30">
                  <c:v>45000</c:v>
                </c:pt>
                <c:pt idx="31">
                  <c:v>45570</c:v>
                </c:pt>
                <c:pt idx="32">
                  <c:v>46080</c:v>
                </c:pt>
                <c:pt idx="33">
                  <c:v>46530</c:v>
                </c:pt>
                <c:pt idx="34">
                  <c:v>46920</c:v>
                </c:pt>
                <c:pt idx="35">
                  <c:v>47250</c:v>
                </c:pt>
                <c:pt idx="36">
                  <c:v>47520</c:v>
                </c:pt>
                <c:pt idx="37">
                  <c:v>47730</c:v>
                </c:pt>
                <c:pt idx="38">
                  <c:v>47880</c:v>
                </c:pt>
                <c:pt idx="39">
                  <c:v>47970</c:v>
                </c:pt>
                <c:pt idx="40">
                  <c:v>48000</c:v>
                </c:pt>
                <c:pt idx="41">
                  <c:v>47970</c:v>
                </c:pt>
                <c:pt idx="42">
                  <c:v>47880</c:v>
                </c:pt>
                <c:pt idx="43">
                  <c:v>47730</c:v>
                </c:pt>
                <c:pt idx="44">
                  <c:v>47520</c:v>
                </c:pt>
                <c:pt idx="45">
                  <c:v>47250</c:v>
                </c:pt>
                <c:pt idx="46">
                  <c:v>46920</c:v>
                </c:pt>
                <c:pt idx="47">
                  <c:v>46530</c:v>
                </c:pt>
                <c:pt idx="48">
                  <c:v>46080</c:v>
                </c:pt>
                <c:pt idx="49">
                  <c:v>45570</c:v>
                </c:pt>
                <c:pt idx="50">
                  <c:v>45000</c:v>
                </c:pt>
                <c:pt idx="51">
                  <c:v>44370</c:v>
                </c:pt>
                <c:pt idx="52">
                  <c:v>43680</c:v>
                </c:pt>
                <c:pt idx="53">
                  <c:v>42930</c:v>
                </c:pt>
                <c:pt idx="54">
                  <c:v>42120</c:v>
                </c:pt>
                <c:pt idx="55">
                  <c:v>41250</c:v>
                </c:pt>
                <c:pt idx="56">
                  <c:v>40320</c:v>
                </c:pt>
                <c:pt idx="57">
                  <c:v>39330</c:v>
                </c:pt>
                <c:pt idx="58">
                  <c:v>38280</c:v>
                </c:pt>
                <c:pt idx="59">
                  <c:v>37170</c:v>
                </c:pt>
                <c:pt idx="60">
                  <c:v>36000</c:v>
                </c:pt>
                <c:pt idx="61">
                  <c:v>34770</c:v>
                </c:pt>
                <c:pt idx="62">
                  <c:v>33480</c:v>
                </c:pt>
                <c:pt idx="63">
                  <c:v>32130</c:v>
                </c:pt>
                <c:pt idx="64">
                  <c:v>30720</c:v>
                </c:pt>
                <c:pt idx="65">
                  <c:v>29250</c:v>
                </c:pt>
                <c:pt idx="66">
                  <c:v>27720</c:v>
                </c:pt>
                <c:pt idx="67">
                  <c:v>26130</c:v>
                </c:pt>
                <c:pt idx="68">
                  <c:v>24480</c:v>
                </c:pt>
                <c:pt idx="69">
                  <c:v>22770</c:v>
                </c:pt>
                <c:pt idx="70">
                  <c:v>21000</c:v>
                </c:pt>
                <c:pt idx="71">
                  <c:v>19170</c:v>
                </c:pt>
                <c:pt idx="72">
                  <c:v>17280</c:v>
                </c:pt>
                <c:pt idx="73">
                  <c:v>15330</c:v>
                </c:pt>
                <c:pt idx="74">
                  <c:v>13320</c:v>
                </c:pt>
                <c:pt idx="75">
                  <c:v>11250</c:v>
                </c:pt>
                <c:pt idx="76">
                  <c:v>9120</c:v>
                </c:pt>
                <c:pt idx="77">
                  <c:v>6930</c:v>
                </c:pt>
                <c:pt idx="78">
                  <c:v>4680</c:v>
                </c:pt>
                <c:pt idx="79">
                  <c:v>2370</c:v>
                </c:pt>
                <c:pt idx="80">
                  <c:v>0</c:v>
                </c:pt>
                <c:pt idx="81">
                  <c:v>-2430</c:v>
                </c:pt>
                <c:pt idx="82">
                  <c:v>-4920</c:v>
                </c:pt>
                <c:pt idx="83">
                  <c:v>-7470</c:v>
                </c:pt>
                <c:pt idx="84">
                  <c:v>-10080</c:v>
                </c:pt>
                <c:pt idx="85">
                  <c:v>-12750</c:v>
                </c:pt>
                <c:pt idx="86">
                  <c:v>-15480</c:v>
                </c:pt>
                <c:pt idx="87">
                  <c:v>-18270</c:v>
                </c:pt>
                <c:pt idx="88">
                  <c:v>-21120</c:v>
                </c:pt>
                <c:pt idx="89">
                  <c:v>-24030</c:v>
                </c:pt>
                <c:pt idx="90">
                  <c:v>-27000</c:v>
                </c:pt>
                <c:pt idx="91">
                  <c:v>-30030</c:v>
                </c:pt>
                <c:pt idx="92">
                  <c:v>-33120</c:v>
                </c:pt>
                <c:pt idx="93">
                  <c:v>-36270</c:v>
                </c:pt>
                <c:pt idx="94">
                  <c:v>-39480</c:v>
                </c:pt>
                <c:pt idx="95">
                  <c:v>-42750</c:v>
                </c:pt>
                <c:pt idx="96">
                  <c:v>-46080</c:v>
                </c:pt>
                <c:pt idx="97">
                  <c:v>-49470</c:v>
                </c:pt>
                <c:pt idx="98">
                  <c:v>-52920</c:v>
                </c:pt>
                <c:pt idx="99">
                  <c:v>-56430</c:v>
                </c:pt>
                <c:pt idx="100">
                  <c:v>-60000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APL</c:v>
                </c:pt>
              </c:strCache>
            </c:strRef>
          </c:tx>
          <c:marker>
            <c:symbol val="none"/>
          </c:marker>
          <c:xVal>
            <c:numRef>
              <c:f>Sheet1!$F$2:$F$102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Sheet1!$H$2:$H$102</c:f>
              <c:numCache>
                <c:formatCode>General</c:formatCode>
                <c:ptCount val="101"/>
                <c:pt idx="0">
                  <c:v>0</c:v>
                </c:pt>
                <c:pt idx="1">
                  <c:v>1190</c:v>
                </c:pt>
                <c:pt idx="2">
                  <c:v>2360</c:v>
                </c:pt>
                <c:pt idx="3">
                  <c:v>3510</c:v>
                </c:pt>
                <c:pt idx="4">
                  <c:v>4640</c:v>
                </c:pt>
                <c:pt idx="5">
                  <c:v>5750</c:v>
                </c:pt>
                <c:pt idx="6">
                  <c:v>6840</c:v>
                </c:pt>
                <c:pt idx="7">
                  <c:v>7910</c:v>
                </c:pt>
                <c:pt idx="8">
                  <c:v>8960</c:v>
                </c:pt>
                <c:pt idx="9">
                  <c:v>9990</c:v>
                </c:pt>
                <c:pt idx="10">
                  <c:v>11000</c:v>
                </c:pt>
                <c:pt idx="11">
                  <c:v>11990</c:v>
                </c:pt>
                <c:pt idx="12">
                  <c:v>12960</c:v>
                </c:pt>
                <c:pt idx="13">
                  <c:v>13910</c:v>
                </c:pt>
                <c:pt idx="14">
                  <c:v>14840</c:v>
                </c:pt>
                <c:pt idx="15">
                  <c:v>15750</c:v>
                </c:pt>
                <c:pt idx="16">
                  <c:v>16640</c:v>
                </c:pt>
                <c:pt idx="17">
                  <c:v>17510</c:v>
                </c:pt>
                <c:pt idx="18">
                  <c:v>18360</c:v>
                </c:pt>
                <c:pt idx="19">
                  <c:v>19190</c:v>
                </c:pt>
                <c:pt idx="20">
                  <c:v>20000</c:v>
                </c:pt>
                <c:pt idx="21">
                  <c:v>20790</c:v>
                </c:pt>
                <c:pt idx="22">
                  <c:v>21560</c:v>
                </c:pt>
                <c:pt idx="23">
                  <c:v>22310</c:v>
                </c:pt>
                <c:pt idx="24">
                  <c:v>23040</c:v>
                </c:pt>
                <c:pt idx="25">
                  <c:v>23750</c:v>
                </c:pt>
                <c:pt idx="26">
                  <c:v>24440</c:v>
                </c:pt>
                <c:pt idx="27">
                  <c:v>25110</c:v>
                </c:pt>
                <c:pt idx="28">
                  <c:v>25760</c:v>
                </c:pt>
                <c:pt idx="29">
                  <c:v>26390</c:v>
                </c:pt>
                <c:pt idx="30">
                  <c:v>27000</c:v>
                </c:pt>
                <c:pt idx="31">
                  <c:v>27590</c:v>
                </c:pt>
                <c:pt idx="32">
                  <c:v>28160</c:v>
                </c:pt>
                <c:pt idx="33">
                  <c:v>28710</c:v>
                </c:pt>
                <c:pt idx="34">
                  <c:v>29240</c:v>
                </c:pt>
                <c:pt idx="35">
                  <c:v>29750</c:v>
                </c:pt>
                <c:pt idx="36">
                  <c:v>30240</c:v>
                </c:pt>
                <c:pt idx="37">
                  <c:v>30710</c:v>
                </c:pt>
                <c:pt idx="38">
                  <c:v>31160</c:v>
                </c:pt>
                <c:pt idx="39">
                  <c:v>31590</c:v>
                </c:pt>
                <c:pt idx="40">
                  <c:v>32000</c:v>
                </c:pt>
                <c:pt idx="41">
                  <c:v>32390</c:v>
                </c:pt>
                <c:pt idx="42">
                  <c:v>32760</c:v>
                </c:pt>
                <c:pt idx="43">
                  <c:v>33110</c:v>
                </c:pt>
                <c:pt idx="44">
                  <c:v>33440</c:v>
                </c:pt>
                <c:pt idx="45">
                  <c:v>33750</c:v>
                </c:pt>
                <c:pt idx="46">
                  <c:v>34040</c:v>
                </c:pt>
                <c:pt idx="47">
                  <c:v>34310</c:v>
                </c:pt>
                <c:pt idx="48">
                  <c:v>34560</c:v>
                </c:pt>
                <c:pt idx="49">
                  <c:v>34790</c:v>
                </c:pt>
                <c:pt idx="50">
                  <c:v>35000</c:v>
                </c:pt>
                <c:pt idx="51">
                  <c:v>35190</c:v>
                </c:pt>
                <c:pt idx="52">
                  <c:v>35360</c:v>
                </c:pt>
                <c:pt idx="53">
                  <c:v>35510</c:v>
                </c:pt>
                <c:pt idx="54">
                  <c:v>35640</c:v>
                </c:pt>
                <c:pt idx="55">
                  <c:v>35750</c:v>
                </c:pt>
                <c:pt idx="56">
                  <c:v>35840</c:v>
                </c:pt>
                <c:pt idx="57">
                  <c:v>35910</c:v>
                </c:pt>
                <c:pt idx="58">
                  <c:v>35960</c:v>
                </c:pt>
                <c:pt idx="59">
                  <c:v>35990</c:v>
                </c:pt>
                <c:pt idx="60">
                  <c:v>36000</c:v>
                </c:pt>
                <c:pt idx="61">
                  <c:v>35990</c:v>
                </c:pt>
                <c:pt idx="62">
                  <c:v>35960</c:v>
                </c:pt>
                <c:pt idx="63">
                  <c:v>35910</c:v>
                </c:pt>
                <c:pt idx="64">
                  <c:v>35840</c:v>
                </c:pt>
                <c:pt idx="65">
                  <c:v>35750</c:v>
                </c:pt>
                <c:pt idx="66">
                  <c:v>35640</c:v>
                </c:pt>
                <c:pt idx="67">
                  <c:v>35510</c:v>
                </c:pt>
                <c:pt idx="68">
                  <c:v>35360</c:v>
                </c:pt>
                <c:pt idx="69">
                  <c:v>35190</c:v>
                </c:pt>
                <c:pt idx="70">
                  <c:v>35000</c:v>
                </c:pt>
                <c:pt idx="71">
                  <c:v>34790</c:v>
                </c:pt>
                <c:pt idx="72">
                  <c:v>34560</c:v>
                </c:pt>
                <c:pt idx="73">
                  <c:v>34310</c:v>
                </c:pt>
                <c:pt idx="74">
                  <c:v>34040</c:v>
                </c:pt>
                <c:pt idx="75">
                  <c:v>33750</c:v>
                </c:pt>
                <c:pt idx="76">
                  <c:v>33440</c:v>
                </c:pt>
                <c:pt idx="77">
                  <c:v>33110</c:v>
                </c:pt>
                <c:pt idx="78">
                  <c:v>32760</c:v>
                </c:pt>
                <c:pt idx="79">
                  <c:v>32390</c:v>
                </c:pt>
                <c:pt idx="80">
                  <c:v>32000</c:v>
                </c:pt>
                <c:pt idx="81">
                  <c:v>31590</c:v>
                </c:pt>
                <c:pt idx="82">
                  <c:v>31160</c:v>
                </c:pt>
                <c:pt idx="83">
                  <c:v>30710</c:v>
                </c:pt>
                <c:pt idx="84">
                  <c:v>30240</c:v>
                </c:pt>
                <c:pt idx="85">
                  <c:v>29750</c:v>
                </c:pt>
                <c:pt idx="86">
                  <c:v>29240</c:v>
                </c:pt>
                <c:pt idx="87">
                  <c:v>28710</c:v>
                </c:pt>
                <c:pt idx="88">
                  <c:v>28160</c:v>
                </c:pt>
                <c:pt idx="89">
                  <c:v>27590</c:v>
                </c:pt>
                <c:pt idx="90">
                  <c:v>27000</c:v>
                </c:pt>
                <c:pt idx="91">
                  <c:v>26390</c:v>
                </c:pt>
                <c:pt idx="92">
                  <c:v>25760</c:v>
                </c:pt>
                <c:pt idx="93">
                  <c:v>25110</c:v>
                </c:pt>
                <c:pt idx="94">
                  <c:v>24440</c:v>
                </c:pt>
                <c:pt idx="95">
                  <c:v>23750</c:v>
                </c:pt>
                <c:pt idx="96">
                  <c:v>23040</c:v>
                </c:pt>
                <c:pt idx="97">
                  <c:v>22310</c:v>
                </c:pt>
                <c:pt idx="98">
                  <c:v>21560</c:v>
                </c:pt>
                <c:pt idx="99">
                  <c:v>20790</c:v>
                </c:pt>
                <c:pt idx="100">
                  <c:v>20000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14080"/>
        <c:axId val="48015616"/>
      </c:scatterChart>
      <c:valAx>
        <c:axId val="4801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015616"/>
        <c:crosses val="autoZero"/>
        <c:crossBetween val="midCat"/>
      </c:valAx>
      <c:valAx>
        <c:axId val="4801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1408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MPL</c:v>
                </c:pt>
              </c:strCache>
            </c:strRef>
          </c:tx>
          <c:marker>
            <c:symbol val="none"/>
          </c:marker>
          <c:xVal>
            <c:numRef>
              <c:f>Sheet1!$F$2:$F$87</c:f>
              <c:numCache>
                <c:formatCode>General</c:formatCode>
                <c:ptCount val="8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</c:numCache>
            </c:numRef>
          </c:xVal>
          <c:yVal>
            <c:numRef>
              <c:f>Sheet1!$G$2:$G$87</c:f>
              <c:numCache>
                <c:formatCode>General</c:formatCode>
                <c:ptCount val="86"/>
                <c:pt idx="0">
                  <c:v>0</c:v>
                </c:pt>
                <c:pt idx="1">
                  <c:v>2370</c:v>
                </c:pt>
                <c:pt idx="2">
                  <c:v>4680</c:v>
                </c:pt>
                <c:pt idx="3">
                  <c:v>6930</c:v>
                </c:pt>
                <c:pt idx="4">
                  <c:v>9120</c:v>
                </c:pt>
                <c:pt idx="5">
                  <c:v>11250</c:v>
                </c:pt>
                <c:pt idx="6">
                  <c:v>13320</c:v>
                </c:pt>
                <c:pt idx="7">
                  <c:v>15330</c:v>
                </c:pt>
                <c:pt idx="8">
                  <c:v>17280</c:v>
                </c:pt>
                <c:pt idx="9">
                  <c:v>19170</c:v>
                </c:pt>
                <c:pt idx="10">
                  <c:v>21000</c:v>
                </c:pt>
                <c:pt idx="11">
                  <c:v>22770</c:v>
                </c:pt>
                <c:pt idx="12">
                  <c:v>24480</c:v>
                </c:pt>
                <c:pt idx="13">
                  <c:v>26130</c:v>
                </c:pt>
                <c:pt idx="14">
                  <c:v>27720</c:v>
                </c:pt>
                <c:pt idx="15">
                  <c:v>29250</c:v>
                </c:pt>
                <c:pt idx="16">
                  <c:v>30720</c:v>
                </c:pt>
                <c:pt idx="17">
                  <c:v>32130</c:v>
                </c:pt>
                <c:pt idx="18">
                  <c:v>33480</c:v>
                </c:pt>
                <c:pt idx="19">
                  <c:v>34770</c:v>
                </c:pt>
                <c:pt idx="20">
                  <c:v>36000</c:v>
                </c:pt>
                <c:pt idx="21">
                  <c:v>37170</c:v>
                </c:pt>
                <c:pt idx="22">
                  <c:v>38280</c:v>
                </c:pt>
                <c:pt idx="23">
                  <c:v>39330</c:v>
                </c:pt>
                <c:pt idx="24">
                  <c:v>40320</c:v>
                </c:pt>
                <c:pt idx="25">
                  <c:v>41250</c:v>
                </c:pt>
                <c:pt idx="26">
                  <c:v>42120</c:v>
                </c:pt>
                <c:pt idx="27">
                  <c:v>42930</c:v>
                </c:pt>
                <c:pt idx="28">
                  <c:v>43680</c:v>
                </c:pt>
                <c:pt idx="29">
                  <c:v>44370</c:v>
                </c:pt>
                <c:pt idx="30">
                  <c:v>45000</c:v>
                </c:pt>
                <c:pt idx="31">
                  <c:v>45570</c:v>
                </c:pt>
                <c:pt idx="32">
                  <c:v>46080</c:v>
                </c:pt>
                <c:pt idx="33">
                  <c:v>46530</c:v>
                </c:pt>
                <c:pt idx="34">
                  <c:v>46920</c:v>
                </c:pt>
                <c:pt idx="35">
                  <c:v>47250</c:v>
                </c:pt>
                <c:pt idx="36">
                  <c:v>47520</c:v>
                </c:pt>
                <c:pt idx="37">
                  <c:v>47730</c:v>
                </c:pt>
                <c:pt idx="38">
                  <c:v>47880</c:v>
                </c:pt>
                <c:pt idx="39">
                  <c:v>47970</c:v>
                </c:pt>
                <c:pt idx="40">
                  <c:v>48000</c:v>
                </c:pt>
                <c:pt idx="41">
                  <c:v>47970</c:v>
                </c:pt>
                <c:pt idx="42">
                  <c:v>47880</c:v>
                </c:pt>
                <c:pt idx="43">
                  <c:v>47730</c:v>
                </c:pt>
                <c:pt idx="44">
                  <c:v>47520</c:v>
                </c:pt>
                <c:pt idx="45">
                  <c:v>47250</c:v>
                </c:pt>
                <c:pt idx="46">
                  <c:v>46920</c:v>
                </c:pt>
                <c:pt idx="47">
                  <c:v>46530</c:v>
                </c:pt>
                <c:pt idx="48">
                  <c:v>46080</c:v>
                </c:pt>
                <c:pt idx="49">
                  <c:v>45570</c:v>
                </c:pt>
                <c:pt idx="50">
                  <c:v>45000</c:v>
                </c:pt>
                <c:pt idx="51">
                  <c:v>44370</c:v>
                </c:pt>
                <c:pt idx="52">
                  <c:v>43680</c:v>
                </c:pt>
                <c:pt idx="53">
                  <c:v>42930</c:v>
                </c:pt>
                <c:pt idx="54">
                  <c:v>42120</c:v>
                </c:pt>
                <c:pt idx="55">
                  <c:v>41250</c:v>
                </c:pt>
                <c:pt idx="56">
                  <c:v>40320</c:v>
                </c:pt>
                <c:pt idx="57">
                  <c:v>39330</c:v>
                </c:pt>
                <c:pt idx="58">
                  <c:v>38280</c:v>
                </c:pt>
                <c:pt idx="59">
                  <c:v>37170</c:v>
                </c:pt>
                <c:pt idx="60">
                  <c:v>36000</c:v>
                </c:pt>
                <c:pt idx="61">
                  <c:v>34770</c:v>
                </c:pt>
                <c:pt idx="62">
                  <c:v>33480</c:v>
                </c:pt>
                <c:pt idx="63">
                  <c:v>32130</c:v>
                </c:pt>
                <c:pt idx="64">
                  <c:v>30720</c:v>
                </c:pt>
                <c:pt idx="65">
                  <c:v>29250</c:v>
                </c:pt>
                <c:pt idx="66">
                  <c:v>27720</c:v>
                </c:pt>
                <c:pt idx="67">
                  <c:v>26130</c:v>
                </c:pt>
                <c:pt idx="68">
                  <c:v>24480</c:v>
                </c:pt>
                <c:pt idx="69">
                  <c:v>22770</c:v>
                </c:pt>
                <c:pt idx="70">
                  <c:v>21000</c:v>
                </c:pt>
                <c:pt idx="71">
                  <c:v>19170</c:v>
                </c:pt>
                <c:pt idx="72">
                  <c:v>17280</c:v>
                </c:pt>
                <c:pt idx="73">
                  <c:v>15330</c:v>
                </c:pt>
                <c:pt idx="74">
                  <c:v>13320</c:v>
                </c:pt>
                <c:pt idx="75">
                  <c:v>11250</c:v>
                </c:pt>
                <c:pt idx="76">
                  <c:v>9120</c:v>
                </c:pt>
                <c:pt idx="77">
                  <c:v>6930</c:v>
                </c:pt>
                <c:pt idx="78">
                  <c:v>4680</c:v>
                </c:pt>
                <c:pt idx="79">
                  <c:v>2370</c:v>
                </c:pt>
                <c:pt idx="80">
                  <c:v>0</c:v>
                </c:pt>
                <c:pt idx="81">
                  <c:v>-2430</c:v>
                </c:pt>
                <c:pt idx="82">
                  <c:v>-4920</c:v>
                </c:pt>
                <c:pt idx="83">
                  <c:v>-7470</c:v>
                </c:pt>
                <c:pt idx="84">
                  <c:v>-10080</c:v>
                </c:pt>
                <c:pt idx="85">
                  <c:v>-12750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APL</c:v>
                </c:pt>
              </c:strCache>
            </c:strRef>
          </c:tx>
          <c:marker>
            <c:symbol val="none"/>
          </c:marker>
          <c:xVal>
            <c:numRef>
              <c:f>Sheet1!$F$2:$F$87</c:f>
              <c:numCache>
                <c:formatCode>General</c:formatCode>
                <c:ptCount val="8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</c:numCache>
            </c:numRef>
          </c:xVal>
          <c:yVal>
            <c:numRef>
              <c:f>Sheet1!$H$2:$H$87</c:f>
              <c:numCache>
                <c:formatCode>General</c:formatCode>
                <c:ptCount val="86"/>
                <c:pt idx="0">
                  <c:v>0</c:v>
                </c:pt>
                <c:pt idx="1">
                  <c:v>1190</c:v>
                </c:pt>
                <c:pt idx="2">
                  <c:v>2360</c:v>
                </c:pt>
                <c:pt idx="3">
                  <c:v>3510</c:v>
                </c:pt>
                <c:pt idx="4">
                  <c:v>4640</c:v>
                </c:pt>
                <c:pt idx="5">
                  <c:v>5750</c:v>
                </c:pt>
                <c:pt idx="6">
                  <c:v>6840</c:v>
                </c:pt>
                <c:pt idx="7">
                  <c:v>7910</c:v>
                </c:pt>
                <c:pt idx="8">
                  <c:v>8960</c:v>
                </c:pt>
                <c:pt idx="9">
                  <c:v>9990</c:v>
                </c:pt>
                <c:pt idx="10">
                  <c:v>11000</c:v>
                </c:pt>
                <c:pt idx="11">
                  <c:v>11990</c:v>
                </c:pt>
                <c:pt idx="12">
                  <c:v>12960</c:v>
                </c:pt>
                <c:pt idx="13">
                  <c:v>13910</c:v>
                </c:pt>
                <c:pt idx="14">
                  <c:v>14840</c:v>
                </c:pt>
                <c:pt idx="15">
                  <c:v>15750</c:v>
                </c:pt>
                <c:pt idx="16">
                  <c:v>16640</c:v>
                </c:pt>
                <c:pt idx="17">
                  <c:v>17510</c:v>
                </c:pt>
                <c:pt idx="18">
                  <c:v>18360</c:v>
                </c:pt>
                <c:pt idx="19">
                  <c:v>19190</c:v>
                </c:pt>
                <c:pt idx="20">
                  <c:v>20000</c:v>
                </c:pt>
                <c:pt idx="21">
                  <c:v>20790</c:v>
                </c:pt>
                <c:pt idx="22">
                  <c:v>21560</c:v>
                </c:pt>
                <c:pt idx="23">
                  <c:v>22310</c:v>
                </c:pt>
                <c:pt idx="24">
                  <c:v>23040</c:v>
                </c:pt>
                <c:pt idx="25">
                  <c:v>23750</c:v>
                </c:pt>
                <c:pt idx="26">
                  <c:v>24440</c:v>
                </c:pt>
                <c:pt idx="27">
                  <c:v>25110</c:v>
                </c:pt>
                <c:pt idx="28">
                  <c:v>25760</c:v>
                </c:pt>
                <c:pt idx="29">
                  <c:v>26390</c:v>
                </c:pt>
                <c:pt idx="30">
                  <c:v>27000</c:v>
                </c:pt>
                <c:pt idx="31">
                  <c:v>27590</c:v>
                </c:pt>
                <c:pt idx="32">
                  <c:v>28160</c:v>
                </c:pt>
                <c:pt idx="33">
                  <c:v>28710</c:v>
                </c:pt>
                <c:pt idx="34">
                  <c:v>29240</c:v>
                </c:pt>
                <c:pt idx="35">
                  <c:v>29750</c:v>
                </c:pt>
                <c:pt idx="36">
                  <c:v>30240</c:v>
                </c:pt>
                <c:pt idx="37">
                  <c:v>30710</c:v>
                </c:pt>
                <c:pt idx="38">
                  <c:v>31160</c:v>
                </c:pt>
                <c:pt idx="39">
                  <c:v>31590</c:v>
                </c:pt>
                <c:pt idx="40">
                  <c:v>32000</c:v>
                </c:pt>
                <c:pt idx="41">
                  <c:v>32390</c:v>
                </c:pt>
                <c:pt idx="42">
                  <c:v>32760</c:v>
                </c:pt>
                <c:pt idx="43">
                  <c:v>33110</c:v>
                </c:pt>
                <c:pt idx="44">
                  <c:v>33440</c:v>
                </c:pt>
                <c:pt idx="45">
                  <c:v>33750</c:v>
                </c:pt>
                <c:pt idx="46">
                  <c:v>34040</c:v>
                </c:pt>
                <c:pt idx="47">
                  <c:v>34310</c:v>
                </c:pt>
                <c:pt idx="48">
                  <c:v>34560</c:v>
                </c:pt>
                <c:pt idx="49">
                  <c:v>34790</c:v>
                </c:pt>
                <c:pt idx="50">
                  <c:v>35000</c:v>
                </c:pt>
                <c:pt idx="51">
                  <c:v>35190</c:v>
                </c:pt>
                <c:pt idx="52">
                  <c:v>35360</c:v>
                </c:pt>
                <c:pt idx="53">
                  <c:v>35510</c:v>
                </c:pt>
                <c:pt idx="54">
                  <c:v>35640</c:v>
                </c:pt>
                <c:pt idx="55">
                  <c:v>35750</c:v>
                </c:pt>
                <c:pt idx="56">
                  <c:v>35840</c:v>
                </c:pt>
                <c:pt idx="57">
                  <c:v>35910</c:v>
                </c:pt>
                <c:pt idx="58">
                  <c:v>35960</c:v>
                </c:pt>
                <c:pt idx="59">
                  <c:v>35990</c:v>
                </c:pt>
                <c:pt idx="60">
                  <c:v>36000</c:v>
                </c:pt>
                <c:pt idx="61">
                  <c:v>35990</c:v>
                </c:pt>
                <c:pt idx="62">
                  <c:v>35960</c:v>
                </c:pt>
                <c:pt idx="63">
                  <c:v>35910</c:v>
                </c:pt>
                <c:pt idx="64">
                  <c:v>35840</c:v>
                </c:pt>
                <c:pt idx="65">
                  <c:v>35750</c:v>
                </c:pt>
                <c:pt idx="66">
                  <c:v>35640</c:v>
                </c:pt>
                <c:pt idx="67">
                  <c:v>35510</c:v>
                </c:pt>
                <c:pt idx="68">
                  <c:v>35360</c:v>
                </c:pt>
                <c:pt idx="69">
                  <c:v>35190</c:v>
                </c:pt>
                <c:pt idx="70">
                  <c:v>35000</c:v>
                </c:pt>
                <c:pt idx="71">
                  <c:v>34790</c:v>
                </c:pt>
                <c:pt idx="72">
                  <c:v>34560</c:v>
                </c:pt>
                <c:pt idx="73">
                  <c:v>34310</c:v>
                </c:pt>
                <c:pt idx="74">
                  <c:v>34040</c:v>
                </c:pt>
                <c:pt idx="75">
                  <c:v>33750</c:v>
                </c:pt>
                <c:pt idx="76">
                  <c:v>33440</c:v>
                </c:pt>
                <c:pt idx="77">
                  <c:v>33110</c:v>
                </c:pt>
                <c:pt idx="78">
                  <c:v>32760</c:v>
                </c:pt>
                <c:pt idx="79">
                  <c:v>32390</c:v>
                </c:pt>
                <c:pt idx="80">
                  <c:v>32000</c:v>
                </c:pt>
                <c:pt idx="81">
                  <c:v>31590</c:v>
                </c:pt>
                <c:pt idx="82">
                  <c:v>31160</c:v>
                </c:pt>
                <c:pt idx="83">
                  <c:v>30710</c:v>
                </c:pt>
                <c:pt idx="84">
                  <c:v>30240</c:v>
                </c:pt>
                <c:pt idx="85">
                  <c:v>29750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956288"/>
        <c:axId val="108958080"/>
      </c:scatterChart>
      <c:valAx>
        <c:axId val="1089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958080"/>
        <c:crosses val="autoZero"/>
        <c:crossBetween val="midCat"/>
      </c:valAx>
      <c:valAx>
        <c:axId val="10895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956288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2502077865266834"/>
          <c:y val="0.18842592592592594"/>
          <c:w val="0.61381255468066487"/>
          <c:h val="0.702708151064450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q(K=10)</c:v>
                </c:pt>
              </c:strCache>
            </c:strRef>
          </c:tx>
          <c:marker>
            <c:symbol val="none"/>
          </c:marker>
          <c:xVal>
            <c:numRef>
              <c:f>Sheet1!$A$2:$A$87</c:f>
              <c:numCache>
                <c:formatCode>General</c:formatCode>
                <c:ptCount val="8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</c:numCache>
            </c:numRef>
          </c:xVal>
          <c:yVal>
            <c:numRef>
              <c:f>Sheet1!$B$2:$B$87</c:f>
              <c:numCache>
                <c:formatCode>General</c:formatCode>
                <c:ptCount val="86"/>
                <c:pt idx="0">
                  <c:v>0</c:v>
                </c:pt>
                <c:pt idx="1">
                  <c:v>1190</c:v>
                </c:pt>
                <c:pt idx="2">
                  <c:v>4720</c:v>
                </c:pt>
                <c:pt idx="3">
                  <c:v>10530</c:v>
                </c:pt>
                <c:pt idx="4">
                  <c:v>18560</c:v>
                </c:pt>
                <c:pt idx="5">
                  <c:v>28750</c:v>
                </c:pt>
                <c:pt idx="6">
                  <c:v>41040</c:v>
                </c:pt>
                <c:pt idx="7">
                  <c:v>55370</c:v>
                </c:pt>
                <c:pt idx="8">
                  <c:v>71680</c:v>
                </c:pt>
                <c:pt idx="9">
                  <c:v>89910</c:v>
                </c:pt>
                <c:pt idx="10">
                  <c:v>110000</c:v>
                </c:pt>
                <c:pt idx="11">
                  <c:v>131890</c:v>
                </c:pt>
                <c:pt idx="12">
                  <c:v>155520</c:v>
                </c:pt>
                <c:pt idx="13">
                  <c:v>180830</c:v>
                </c:pt>
                <c:pt idx="14">
                  <c:v>207760</c:v>
                </c:pt>
                <c:pt idx="15">
                  <c:v>236250</c:v>
                </c:pt>
                <c:pt idx="16">
                  <c:v>266240</c:v>
                </c:pt>
                <c:pt idx="17">
                  <c:v>297670</c:v>
                </c:pt>
                <c:pt idx="18">
                  <c:v>330480</c:v>
                </c:pt>
                <c:pt idx="19">
                  <c:v>364610</c:v>
                </c:pt>
                <c:pt idx="20">
                  <c:v>400000</c:v>
                </c:pt>
                <c:pt idx="21">
                  <c:v>436590</c:v>
                </c:pt>
                <c:pt idx="22">
                  <c:v>474320</c:v>
                </c:pt>
                <c:pt idx="23">
                  <c:v>513130</c:v>
                </c:pt>
                <c:pt idx="24">
                  <c:v>552960</c:v>
                </c:pt>
                <c:pt idx="25">
                  <c:v>593750</c:v>
                </c:pt>
                <c:pt idx="26">
                  <c:v>635440</c:v>
                </c:pt>
                <c:pt idx="27">
                  <c:v>677970</c:v>
                </c:pt>
                <c:pt idx="28">
                  <c:v>721280</c:v>
                </c:pt>
                <c:pt idx="29">
                  <c:v>765310</c:v>
                </c:pt>
                <c:pt idx="30">
                  <c:v>810000</c:v>
                </c:pt>
                <c:pt idx="31">
                  <c:v>855290</c:v>
                </c:pt>
                <c:pt idx="32">
                  <c:v>901120</c:v>
                </c:pt>
                <c:pt idx="33">
                  <c:v>947430</c:v>
                </c:pt>
                <c:pt idx="34">
                  <c:v>994160</c:v>
                </c:pt>
                <c:pt idx="35">
                  <c:v>1041250</c:v>
                </c:pt>
                <c:pt idx="36">
                  <c:v>1088640</c:v>
                </c:pt>
                <c:pt idx="37">
                  <c:v>1136270</c:v>
                </c:pt>
                <c:pt idx="38">
                  <c:v>1184080</c:v>
                </c:pt>
                <c:pt idx="39">
                  <c:v>1232010</c:v>
                </c:pt>
                <c:pt idx="40">
                  <c:v>1280000</c:v>
                </c:pt>
                <c:pt idx="41">
                  <c:v>1327990</c:v>
                </c:pt>
                <c:pt idx="42">
                  <c:v>1375920</c:v>
                </c:pt>
                <c:pt idx="43">
                  <c:v>1423730</c:v>
                </c:pt>
                <c:pt idx="44">
                  <c:v>1471360</c:v>
                </c:pt>
                <c:pt idx="45">
                  <c:v>1518750</c:v>
                </c:pt>
                <c:pt idx="46">
                  <c:v>1565840</c:v>
                </c:pt>
                <c:pt idx="47">
                  <c:v>1612570</c:v>
                </c:pt>
                <c:pt idx="48">
                  <c:v>1658880</c:v>
                </c:pt>
                <c:pt idx="49">
                  <c:v>1704710</c:v>
                </c:pt>
                <c:pt idx="50">
                  <c:v>1750000</c:v>
                </c:pt>
                <c:pt idx="51">
                  <c:v>1794690</c:v>
                </c:pt>
                <c:pt idx="52">
                  <c:v>1838720</c:v>
                </c:pt>
                <c:pt idx="53">
                  <c:v>1882030</c:v>
                </c:pt>
                <c:pt idx="54">
                  <c:v>1924560</c:v>
                </c:pt>
                <c:pt idx="55">
                  <c:v>1966250</c:v>
                </c:pt>
                <c:pt idx="56">
                  <c:v>2007040</c:v>
                </c:pt>
                <c:pt idx="57">
                  <c:v>2046870</c:v>
                </c:pt>
                <c:pt idx="58">
                  <c:v>2085680</c:v>
                </c:pt>
                <c:pt idx="59">
                  <c:v>2123410</c:v>
                </c:pt>
                <c:pt idx="60">
                  <c:v>2160000</c:v>
                </c:pt>
                <c:pt idx="61">
                  <c:v>2195390</c:v>
                </c:pt>
                <c:pt idx="62">
                  <c:v>2229520</c:v>
                </c:pt>
                <c:pt idx="63">
                  <c:v>2262330</c:v>
                </c:pt>
                <c:pt idx="64">
                  <c:v>2293760</c:v>
                </c:pt>
                <c:pt idx="65">
                  <c:v>2323750</c:v>
                </c:pt>
                <c:pt idx="66">
                  <c:v>2352240</c:v>
                </c:pt>
                <c:pt idx="67">
                  <c:v>2379170</c:v>
                </c:pt>
                <c:pt idx="68">
                  <c:v>2404480</c:v>
                </c:pt>
                <c:pt idx="69">
                  <c:v>2428110</c:v>
                </c:pt>
                <c:pt idx="70">
                  <c:v>2450000</c:v>
                </c:pt>
                <c:pt idx="71">
                  <c:v>2470090</c:v>
                </c:pt>
                <c:pt idx="72">
                  <c:v>2488320</c:v>
                </c:pt>
                <c:pt idx="73">
                  <c:v>2504630</c:v>
                </c:pt>
                <c:pt idx="74">
                  <c:v>2518960</c:v>
                </c:pt>
                <c:pt idx="75">
                  <c:v>2531250</c:v>
                </c:pt>
                <c:pt idx="76">
                  <c:v>2541440</c:v>
                </c:pt>
                <c:pt idx="77">
                  <c:v>2549470</c:v>
                </c:pt>
                <c:pt idx="78">
                  <c:v>2555280</c:v>
                </c:pt>
                <c:pt idx="79">
                  <c:v>2558810</c:v>
                </c:pt>
                <c:pt idx="80">
                  <c:v>2560000</c:v>
                </c:pt>
                <c:pt idx="81">
                  <c:v>2558790</c:v>
                </c:pt>
                <c:pt idx="82">
                  <c:v>2555120</c:v>
                </c:pt>
                <c:pt idx="83">
                  <c:v>2548930</c:v>
                </c:pt>
                <c:pt idx="84">
                  <c:v>2540160</c:v>
                </c:pt>
                <c:pt idx="85">
                  <c:v>2528750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983040"/>
        <c:axId val="108984576"/>
      </c:scatterChart>
      <c:valAx>
        <c:axId val="10898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984576"/>
        <c:crosses val="autoZero"/>
        <c:crossBetween val="midCat"/>
      </c:valAx>
      <c:valAx>
        <c:axId val="10898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98304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5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5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fld id="{93ED0820-2CB7-4F2B-A818-EA9BB5C77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4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57238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46775" y="0"/>
            <a:ext cx="911225" cy="274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2646363" cy="12271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674688" cy="274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i="0"/>
            </a:lvl1pPr>
          </a:lstStyle>
          <a:p>
            <a:pPr>
              <a:defRPr/>
            </a:pPr>
            <a:fld id="{58FD2D03-6863-4251-9FF4-F1BD362AE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2090188" cy="276999"/>
          </a:xfrm>
        </p:spPr>
        <p:txBody>
          <a:bodyPr/>
          <a:lstStyle/>
          <a:p>
            <a:r>
              <a:rPr lang="en-US" dirty="0" smtClean="0"/>
              <a:t>Binger and Hoffman, page 115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375" y="8867001"/>
            <a:ext cx="269625" cy="276999"/>
          </a:xfrm>
        </p:spPr>
        <p:txBody>
          <a:bodyPr/>
          <a:lstStyle/>
          <a:p>
            <a:pPr>
              <a:defRPr/>
            </a:pPr>
            <a:fld id="{81BDC0FA-A6DA-425E-83C0-DE3DCD00657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5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2090188" cy="276999"/>
          </a:xfrm>
        </p:spPr>
        <p:txBody>
          <a:bodyPr/>
          <a:lstStyle/>
          <a:p>
            <a:r>
              <a:rPr lang="en-US" dirty="0" smtClean="0"/>
              <a:t>Binger and Hoffman, page 115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375" y="8867001"/>
            <a:ext cx="269625" cy="276999"/>
          </a:xfrm>
        </p:spPr>
        <p:txBody>
          <a:bodyPr/>
          <a:lstStyle/>
          <a:p>
            <a:pPr>
              <a:defRPr/>
            </a:pPr>
            <a:fld id="{81BDC0FA-A6DA-425E-83C0-DE3DCD00657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5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2090188" cy="276999"/>
          </a:xfrm>
        </p:spPr>
        <p:txBody>
          <a:bodyPr/>
          <a:lstStyle/>
          <a:p>
            <a:r>
              <a:rPr lang="en-US" dirty="0" smtClean="0"/>
              <a:t>Binger and Hoffman, page 115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88375" y="8867001"/>
            <a:ext cx="269625" cy="276999"/>
          </a:xfrm>
        </p:spPr>
        <p:txBody>
          <a:bodyPr/>
          <a:lstStyle/>
          <a:p>
            <a:pPr>
              <a:defRPr/>
            </a:pPr>
            <a:fld id="{81BDC0FA-A6DA-425E-83C0-DE3DCD00657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4972C-2A21-418A-AEB2-DE12C4449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779C8-19A8-4909-B7FB-472C8970F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9BC38-218A-4B33-837F-8C6CB8DD8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6280-EB06-4801-94A7-618391DA1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09800"/>
            <a:ext cx="7772400" cy="38862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182A-7F27-48E0-94E2-F67CF39BA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77783-5974-47EF-BB5F-ACD456112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6A72-FE31-47F2-8574-202582692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444D1-9220-43C1-B184-9B2643ACA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1270-99C5-495D-BF53-B9B18091B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CB40-5FAB-41AC-A9BA-287957CF7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97406-CD3C-42C4-8C10-21574409F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9CC31-4B64-4078-95FA-309127660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57FF1-E469-434F-A97F-CAB6E9658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57046C-E696-478E-BA81-607E9D4C5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80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4" Type="http://schemas.openxmlformats.org/officeDocument/2006/relationships/image" Target="../media/image72.wmf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Relationship Id="rId4" Type="http://schemas.openxmlformats.org/officeDocument/2006/relationships/image" Target="../media/image73.wmf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4" Type="http://schemas.openxmlformats.org/officeDocument/2006/relationships/image" Target="../media/image74.wmf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Relationship Id="rId4" Type="http://schemas.openxmlformats.org/officeDocument/2006/relationships/image" Target="../media/image75.wmf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8.vml"/><Relationship Id="rId4" Type="http://schemas.openxmlformats.org/officeDocument/2006/relationships/image" Target="../media/image76.wmf"/></Relationships>
</file>

<file path=ppt/slides/_rels/slide10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e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9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9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7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8.emf"/><Relationship Id="rId4" Type="http://schemas.openxmlformats.org/officeDocument/2006/relationships/oleObject" Target="../embeddings/Microsoft_Word_97_-_2003_Document1.doc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9.emf"/><Relationship Id="rId4" Type="http://schemas.openxmlformats.org/officeDocument/2006/relationships/oleObject" Target="../embeddings/Microsoft_Word_97_-_2003_Document2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40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41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42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43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image" Target="../media/image44.w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48.wmf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49.w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50.wmf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51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52.wmf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53.wmf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54.wmf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4" Type="http://schemas.openxmlformats.org/officeDocument/2006/relationships/image" Target="../media/image55.wmf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56.wmf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7.wmf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0.wmf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63.wmf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4.wmf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6.w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8.wmf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4" Type="http://schemas.openxmlformats.org/officeDocument/2006/relationships/image" Target="../media/image70.wmf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4" Type="http://schemas.openxmlformats.org/officeDocument/2006/relationships/image" Target="../media/image7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05686" y="1675209"/>
            <a:ext cx="3511296" cy="4592758"/>
          </a:xfrm>
          <a:custGeom>
            <a:avLst/>
            <a:gdLst>
              <a:gd name="connsiteX0" fmla="*/ 0 w 3502152"/>
              <a:gd name="connsiteY0" fmla="*/ 0 h 3563748"/>
              <a:gd name="connsiteX1" fmla="*/ 3502152 w 3502152"/>
              <a:gd name="connsiteY1" fmla="*/ 0 h 3563748"/>
              <a:gd name="connsiteX2" fmla="*/ 3502152 w 3502152"/>
              <a:gd name="connsiteY2" fmla="*/ 3563748 h 3563748"/>
              <a:gd name="connsiteX3" fmla="*/ 0 w 3502152"/>
              <a:gd name="connsiteY3" fmla="*/ 3563748 h 3563748"/>
              <a:gd name="connsiteX4" fmla="*/ 0 w 3502152"/>
              <a:gd name="connsiteY4" fmla="*/ 0 h 3563748"/>
              <a:gd name="connsiteX0" fmla="*/ 0 w 3502152"/>
              <a:gd name="connsiteY0" fmla="*/ 0 h 4496436"/>
              <a:gd name="connsiteX1" fmla="*/ 3502152 w 3502152"/>
              <a:gd name="connsiteY1" fmla="*/ 0 h 4496436"/>
              <a:gd name="connsiteX2" fmla="*/ 3502152 w 3502152"/>
              <a:gd name="connsiteY2" fmla="*/ 4496436 h 4496436"/>
              <a:gd name="connsiteX3" fmla="*/ 0 w 3502152"/>
              <a:gd name="connsiteY3" fmla="*/ 3563748 h 4496436"/>
              <a:gd name="connsiteX4" fmla="*/ 0 w 3502152"/>
              <a:gd name="connsiteY4" fmla="*/ 0 h 4496436"/>
              <a:gd name="connsiteX0" fmla="*/ 0 w 3502152"/>
              <a:gd name="connsiteY0" fmla="*/ 0 h 4496436"/>
              <a:gd name="connsiteX1" fmla="*/ 3502152 w 3502152"/>
              <a:gd name="connsiteY1" fmla="*/ 0 h 4496436"/>
              <a:gd name="connsiteX2" fmla="*/ 3502152 w 3502152"/>
              <a:gd name="connsiteY2" fmla="*/ 4496436 h 4496436"/>
              <a:gd name="connsiteX3" fmla="*/ 9144 w 3502152"/>
              <a:gd name="connsiteY3" fmla="*/ 2475612 h 4496436"/>
              <a:gd name="connsiteX4" fmla="*/ 0 w 3502152"/>
              <a:gd name="connsiteY4" fmla="*/ 0 h 4496436"/>
              <a:gd name="connsiteX0" fmla="*/ 0 w 3511296"/>
              <a:gd name="connsiteY0" fmla="*/ 0 h 4496436"/>
              <a:gd name="connsiteX1" fmla="*/ 3511296 w 3511296"/>
              <a:gd name="connsiteY1" fmla="*/ 932688 h 4496436"/>
              <a:gd name="connsiteX2" fmla="*/ 3502152 w 3511296"/>
              <a:gd name="connsiteY2" fmla="*/ 4496436 h 4496436"/>
              <a:gd name="connsiteX3" fmla="*/ 9144 w 3511296"/>
              <a:gd name="connsiteY3" fmla="*/ 2475612 h 4496436"/>
              <a:gd name="connsiteX4" fmla="*/ 0 w 3511296"/>
              <a:gd name="connsiteY4" fmla="*/ 0 h 4496436"/>
              <a:gd name="connsiteX0" fmla="*/ 0 w 3511296"/>
              <a:gd name="connsiteY0" fmla="*/ 0 h 4779900"/>
              <a:gd name="connsiteX1" fmla="*/ 3511296 w 3511296"/>
              <a:gd name="connsiteY1" fmla="*/ 1216152 h 4779900"/>
              <a:gd name="connsiteX2" fmla="*/ 3502152 w 3511296"/>
              <a:gd name="connsiteY2" fmla="*/ 4779900 h 4779900"/>
              <a:gd name="connsiteX3" fmla="*/ 9144 w 3511296"/>
              <a:gd name="connsiteY3" fmla="*/ 2759076 h 4779900"/>
              <a:gd name="connsiteX4" fmla="*/ 0 w 3511296"/>
              <a:gd name="connsiteY4" fmla="*/ 0 h 4779900"/>
              <a:gd name="connsiteX0" fmla="*/ 0 w 3511296"/>
              <a:gd name="connsiteY0" fmla="*/ 0 h 4779900"/>
              <a:gd name="connsiteX1" fmla="*/ 3511296 w 3511296"/>
              <a:gd name="connsiteY1" fmla="*/ 1216152 h 4779900"/>
              <a:gd name="connsiteX2" fmla="*/ 3502152 w 3511296"/>
              <a:gd name="connsiteY2" fmla="*/ 4779900 h 4779900"/>
              <a:gd name="connsiteX3" fmla="*/ 9144 w 3511296"/>
              <a:gd name="connsiteY3" fmla="*/ 2796619 h 4779900"/>
              <a:gd name="connsiteX4" fmla="*/ 0 w 3511296"/>
              <a:gd name="connsiteY4" fmla="*/ 0 h 4779900"/>
              <a:gd name="connsiteX0" fmla="*/ 0 w 3511296"/>
              <a:gd name="connsiteY0" fmla="*/ 0 h 4817443"/>
              <a:gd name="connsiteX1" fmla="*/ 3511296 w 3511296"/>
              <a:gd name="connsiteY1" fmla="*/ 1216152 h 4817443"/>
              <a:gd name="connsiteX2" fmla="*/ 3502152 w 3511296"/>
              <a:gd name="connsiteY2" fmla="*/ 4817443 h 4817443"/>
              <a:gd name="connsiteX3" fmla="*/ 9144 w 3511296"/>
              <a:gd name="connsiteY3" fmla="*/ 2796619 h 4817443"/>
              <a:gd name="connsiteX4" fmla="*/ 0 w 3511296"/>
              <a:gd name="connsiteY4" fmla="*/ 0 h 4817443"/>
              <a:gd name="connsiteX0" fmla="*/ 0 w 3511296"/>
              <a:gd name="connsiteY0" fmla="*/ 0 h 4779900"/>
              <a:gd name="connsiteX1" fmla="*/ 3511296 w 3511296"/>
              <a:gd name="connsiteY1" fmla="*/ 1216152 h 4779900"/>
              <a:gd name="connsiteX2" fmla="*/ 3502152 w 3511296"/>
              <a:gd name="connsiteY2" fmla="*/ 4779900 h 4779900"/>
              <a:gd name="connsiteX3" fmla="*/ 9144 w 3511296"/>
              <a:gd name="connsiteY3" fmla="*/ 2796619 h 4779900"/>
              <a:gd name="connsiteX4" fmla="*/ 0 w 3511296"/>
              <a:gd name="connsiteY4" fmla="*/ 0 h 4779900"/>
              <a:gd name="connsiteX0" fmla="*/ 0 w 3511296"/>
              <a:gd name="connsiteY0" fmla="*/ 0 h 4714200"/>
              <a:gd name="connsiteX1" fmla="*/ 3511296 w 3511296"/>
              <a:gd name="connsiteY1" fmla="*/ 1216152 h 4714200"/>
              <a:gd name="connsiteX2" fmla="*/ 3502152 w 3511296"/>
              <a:gd name="connsiteY2" fmla="*/ 4714200 h 4714200"/>
              <a:gd name="connsiteX3" fmla="*/ 9144 w 3511296"/>
              <a:gd name="connsiteY3" fmla="*/ 2796619 h 4714200"/>
              <a:gd name="connsiteX4" fmla="*/ 0 w 3511296"/>
              <a:gd name="connsiteY4" fmla="*/ 0 h 4714200"/>
              <a:gd name="connsiteX0" fmla="*/ 0 w 3511296"/>
              <a:gd name="connsiteY0" fmla="*/ 0 h 4714200"/>
              <a:gd name="connsiteX1" fmla="*/ 3511296 w 3511296"/>
              <a:gd name="connsiteY1" fmla="*/ 1187995 h 4714200"/>
              <a:gd name="connsiteX2" fmla="*/ 3502152 w 3511296"/>
              <a:gd name="connsiteY2" fmla="*/ 4714200 h 4714200"/>
              <a:gd name="connsiteX3" fmla="*/ 9144 w 3511296"/>
              <a:gd name="connsiteY3" fmla="*/ 2796619 h 4714200"/>
              <a:gd name="connsiteX4" fmla="*/ 0 w 3511296"/>
              <a:gd name="connsiteY4" fmla="*/ 0 h 471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1296" h="4714200">
                <a:moveTo>
                  <a:pt x="0" y="0"/>
                </a:moveTo>
                <a:lnTo>
                  <a:pt x="3511296" y="1187995"/>
                </a:lnTo>
                <a:lnTo>
                  <a:pt x="3502152" y="4714200"/>
                </a:lnTo>
                <a:lnTo>
                  <a:pt x="9144" y="27966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run, hold K fixed.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54250" y="1658938"/>
            <a:ext cx="0" cy="295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54250" y="2796363"/>
            <a:ext cx="4146550" cy="181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5516" y="4604379"/>
            <a:ext cx="3019425" cy="1711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63842" y="2405432"/>
            <a:ext cx="31771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51282" y="6064250"/>
            <a:ext cx="3353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7213" y="1420813"/>
            <a:ext cx="3397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14719" y="1353492"/>
            <a:ext cx="153760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 = f(K, L)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775" y="2089150"/>
            <a:ext cx="18923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In the </a:t>
            </a:r>
            <a:r>
              <a:rPr lang="en-US" i="0" dirty="0" smtClean="0">
                <a:solidFill>
                  <a:schemeClr val="tx1"/>
                </a:solidFill>
                <a:latin typeface="+mn-lt"/>
              </a:rPr>
              <a:t>short run, K is fixed and only L can vary</a:t>
            </a:r>
            <a:endParaRPr lang="en-US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0880" y="3337560"/>
            <a:ext cx="2002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0" dirty="0" smtClean="0">
                <a:solidFill>
                  <a:schemeClr val="tx1"/>
                </a:solidFill>
                <a:latin typeface="+mn-lt"/>
              </a:rPr>
              <a:t>The cross section of the production function at a fixed K is the short run production function</a:t>
            </a:r>
          </a:p>
        </p:txBody>
      </p:sp>
      <p:sp>
        <p:nvSpPr>
          <p:cNvPr id="4" name="Freeform 3"/>
          <p:cNvSpPr/>
          <p:nvPr/>
        </p:nvSpPr>
        <p:spPr>
          <a:xfrm>
            <a:off x="2823974" y="2759787"/>
            <a:ext cx="2561842" cy="1618272"/>
          </a:xfrm>
          <a:custGeom>
            <a:avLst/>
            <a:gdLst>
              <a:gd name="connsiteX0" fmla="*/ 0 w 3355848"/>
              <a:gd name="connsiteY0" fmla="*/ 2171399 h 2186318"/>
              <a:gd name="connsiteX1" fmla="*/ 768096 w 3355848"/>
              <a:gd name="connsiteY1" fmla="*/ 1961087 h 2186318"/>
              <a:gd name="connsiteX2" fmla="*/ 1627632 w 3355848"/>
              <a:gd name="connsiteY2" fmla="*/ 607775 h 2186318"/>
              <a:gd name="connsiteX3" fmla="*/ 2642616 w 3355848"/>
              <a:gd name="connsiteY3" fmla="*/ 59135 h 2186318"/>
              <a:gd name="connsiteX4" fmla="*/ 3355848 w 3355848"/>
              <a:gd name="connsiteY4" fmla="*/ 40847 h 2186318"/>
              <a:gd name="connsiteX0" fmla="*/ 0 w 3459905"/>
              <a:gd name="connsiteY0" fmla="*/ 2197872 h 2212791"/>
              <a:gd name="connsiteX1" fmla="*/ 768096 w 3459905"/>
              <a:gd name="connsiteY1" fmla="*/ 1987560 h 2212791"/>
              <a:gd name="connsiteX2" fmla="*/ 1627632 w 3459905"/>
              <a:gd name="connsiteY2" fmla="*/ 634248 h 2212791"/>
              <a:gd name="connsiteX3" fmla="*/ 2642616 w 3459905"/>
              <a:gd name="connsiteY3" fmla="*/ 85608 h 2212791"/>
              <a:gd name="connsiteX4" fmla="*/ 3459905 w 3459905"/>
              <a:gd name="connsiteY4" fmla="*/ 24133 h 2212791"/>
              <a:gd name="connsiteX0" fmla="*/ 0 w 3459905"/>
              <a:gd name="connsiteY0" fmla="*/ 2190387 h 2205306"/>
              <a:gd name="connsiteX1" fmla="*/ 768096 w 3459905"/>
              <a:gd name="connsiteY1" fmla="*/ 1980075 h 2205306"/>
              <a:gd name="connsiteX2" fmla="*/ 1627632 w 3459905"/>
              <a:gd name="connsiteY2" fmla="*/ 626763 h 2205306"/>
              <a:gd name="connsiteX3" fmla="*/ 2642616 w 3459905"/>
              <a:gd name="connsiteY3" fmla="*/ 78123 h 2205306"/>
              <a:gd name="connsiteX4" fmla="*/ 3459905 w 3459905"/>
              <a:gd name="connsiteY4" fmla="*/ 16648 h 220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9905" h="2205306">
                <a:moveTo>
                  <a:pt x="0" y="2190387"/>
                </a:moveTo>
                <a:cubicBezTo>
                  <a:pt x="248412" y="2215533"/>
                  <a:pt x="496824" y="2240679"/>
                  <a:pt x="768096" y="1980075"/>
                </a:cubicBezTo>
                <a:cubicBezTo>
                  <a:pt x="1039368" y="1719471"/>
                  <a:pt x="1315212" y="943755"/>
                  <a:pt x="1627632" y="626763"/>
                </a:cubicBezTo>
                <a:cubicBezTo>
                  <a:pt x="1940052" y="309771"/>
                  <a:pt x="2337237" y="179809"/>
                  <a:pt x="2642616" y="78123"/>
                </a:cubicBezTo>
                <a:cubicBezTo>
                  <a:pt x="2947995" y="-23563"/>
                  <a:pt x="3182271" y="-4177"/>
                  <a:pt x="3459905" y="16648"/>
                </a:cubicBezTo>
              </a:path>
            </a:pathLst>
          </a:custGeom>
          <a:noFill/>
          <a:ln w="38100">
            <a:solidFill>
              <a:srgbClr val="008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97113" y="1658938"/>
            <a:ext cx="3667125" cy="2933700"/>
          </a:xfrm>
          <a:custGeom>
            <a:avLst/>
            <a:gdLst>
              <a:gd name="connsiteX0" fmla="*/ 0 w 4338083"/>
              <a:gd name="connsiteY0" fmla="*/ 2849525 h 2849525"/>
              <a:gd name="connsiteX1" fmla="*/ 1297172 w 4338083"/>
              <a:gd name="connsiteY1" fmla="*/ 2392325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70790 w 4338083"/>
              <a:gd name="connsiteY3" fmla="*/ 329609 h 2849525"/>
              <a:gd name="connsiteX4" fmla="*/ 4338083 w 4338083"/>
              <a:gd name="connsiteY4" fmla="*/ 0 h 2849525"/>
              <a:gd name="connsiteX0" fmla="*/ 0 w 4338083"/>
              <a:gd name="connsiteY0" fmla="*/ 2849593 h 2849593"/>
              <a:gd name="connsiteX1" fmla="*/ 1318437 w 4338083"/>
              <a:gd name="connsiteY1" fmla="*/ 2339230 h 2849593"/>
              <a:gd name="connsiteX2" fmla="*/ 2094614 w 4338083"/>
              <a:gd name="connsiteY2" fmla="*/ 1190913 h 2849593"/>
              <a:gd name="connsiteX3" fmla="*/ 2870790 w 4338083"/>
              <a:gd name="connsiteY3" fmla="*/ 329677 h 2849593"/>
              <a:gd name="connsiteX4" fmla="*/ 4338083 w 4338083"/>
              <a:gd name="connsiteY4" fmla="*/ 68 h 2849593"/>
              <a:gd name="connsiteX0" fmla="*/ 0 w 3987209"/>
              <a:gd name="connsiteY0" fmla="*/ 2743386 h 2743386"/>
              <a:gd name="connsiteX1" fmla="*/ 1318437 w 3987209"/>
              <a:gd name="connsiteY1" fmla="*/ 2233023 h 2743386"/>
              <a:gd name="connsiteX2" fmla="*/ 2094614 w 3987209"/>
              <a:gd name="connsiteY2" fmla="*/ 1084706 h 2743386"/>
              <a:gd name="connsiteX3" fmla="*/ 2870790 w 3987209"/>
              <a:gd name="connsiteY3" fmla="*/ 223470 h 2743386"/>
              <a:gd name="connsiteX4" fmla="*/ 3987209 w 3987209"/>
              <a:gd name="connsiteY4" fmla="*/ 187 h 2743386"/>
              <a:gd name="connsiteX0" fmla="*/ 0 w 4019107"/>
              <a:gd name="connsiteY0" fmla="*/ 2828338 h 2828338"/>
              <a:gd name="connsiteX1" fmla="*/ 1318437 w 4019107"/>
              <a:gd name="connsiteY1" fmla="*/ 2317975 h 2828338"/>
              <a:gd name="connsiteX2" fmla="*/ 2094614 w 4019107"/>
              <a:gd name="connsiteY2" fmla="*/ 1169658 h 2828338"/>
              <a:gd name="connsiteX3" fmla="*/ 2870790 w 4019107"/>
              <a:gd name="connsiteY3" fmla="*/ 308422 h 2828338"/>
              <a:gd name="connsiteX4" fmla="*/ 4019107 w 4019107"/>
              <a:gd name="connsiteY4" fmla="*/ 78 h 2828338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2094614 w 4019107"/>
              <a:gd name="connsiteY2" fmla="*/ 1169580 h 2828260"/>
              <a:gd name="connsiteX3" fmla="*/ 2870790 w 4019107"/>
              <a:gd name="connsiteY3" fmla="*/ 308344 h 2828260"/>
              <a:gd name="connsiteX4" fmla="*/ 4019107 w 4019107"/>
              <a:gd name="connsiteY4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745572 w 4019107"/>
              <a:gd name="connsiteY1" fmla="*/ 2613065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22181 w 4019107"/>
              <a:gd name="connsiteY4" fmla="*/ 1434624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9107" h="2828260">
                <a:moveTo>
                  <a:pt x="0" y="2828260"/>
                </a:moveTo>
                <a:cubicBezTo>
                  <a:pt x="124262" y="2792394"/>
                  <a:pt x="572432" y="2718620"/>
                  <a:pt x="792171" y="2633560"/>
                </a:cubicBezTo>
                <a:cubicBezTo>
                  <a:pt x="1011910" y="2548500"/>
                  <a:pt x="1157284" y="2461359"/>
                  <a:pt x="1318437" y="2317897"/>
                </a:cubicBezTo>
                <a:cubicBezTo>
                  <a:pt x="1479590" y="2174435"/>
                  <a:pt x="1658462" y="1919998"/>
                  <a:pt x="1759086" y="1772786"/>
                </a:cubicBezTo>
                <a:cubicBezTo>
                  <a:pt x="1859710" y="1625574"/>
                  <a:pt x="1889559" y="1565900"/>
                  <a:pt x="1945480" y="1465366"/>
                </a:cubicBezTo>
                <a:cubicBezTo>
                  <a:pt x="2001401" y="1364832"/>
                  <a:pt x="1952045" y="1434149"/>
                  <a:pt x="2106263" y="1179828"/>
                </a:cubicBezTo>
                <a:cubicBezTo>
                  <a:pt x="2260481" y="925507"/>
                  <a:pt x="2551983" y="504982"/>
                  <a:pt x="2870790" y="308344"/>
                </a:cubicBezTo>
                <a:cubicBezTo>
                  <a:pt x="3189597" y="111706"/>
                  <a:pt x="3398875" y="49618"/>
                  <a:pt x="4019107" y="0"/>
                </a:cubicBezTo>
              </a:path>
            </a:pathLst>
          </a:custGeom>
          <a:noFill/>
          <a:ln w="38100">
            <a:solidFill>
              <a:srgbClr val="FF000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1"/>
            <a:ext cx="9144000" cy="1152143"/>
          </a:xfrm>
        </p:spPr>
        <p:txBody>
          <a:bodyPr/>
          <a:lstStyle/>
          <a:p>
            <a:pPr eaLnBrk="1" hangingPunct="1"/>
            <a:r>
              <a:rPr lang="en-US" dirty="0" smtClean="0"/>
              <a:t>Substitute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683125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236453"/>
              </p:ext>
            </p:extLst>
          </p:nvPr>
        </p:nvGraphicFramePr>
        <p:xfrm>
          <a:off x="1974723" y="1307592"/>
          <a:ext cx="4868561" cy="462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0" name="Equation" r:id="rId3" imgW="2400120" imgH="2222280" progId="Equation.DSMT4">
                  <p:embed/>
                </p:oleObj>
              </mc:Choice>
              <mc:Fallback>
                <p:oleObj name="Equation" r:id="rId3" imgW="2400120" imgH="22222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723" y="1307592"/>
                        <a:ext cx="4868561" cy="46269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78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5113"/>
            <a:ext cx="9144000" cy="850455"/>
          </a:xfrm>
        </p:spPr>
        <p:txBody>
          <a:bodyPr/>
          <a:lstStyle/>
          <a:p>
            <a:pPr eaLnBrk="1" hangingPunct="1"/>
            <a:r>
              <a:rPr lang="en-US" dirty="0" smtClean="0"/>
              <a:t>And get to…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683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786278"/>
              </p:ext>
            </p:extLst>
          </p:nvPr>
        </p:nvGraphicFramePr>
        <p:xfrm>
          <a:off x="884238" y="1128713"/>
          <a:ext cx="6604000" cy="568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2" name="Equation" r:id="rId3" imgW="3377880" imgH="2831760" progId="Equation.DSMT4">
                  <p:embed/>
                </p:oleObj>
              </mc:Choice>
              <mc:Fallback>
                <p:oleObj name="Equation" r:id="rId3" imgW="3377880" imgH="28317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1128713"/>
                        <a:ext cx="6604000" cy="568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89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097"/>
            <a:ext cx="9144000" cy="850455"/>
          </a:xfrm>
        </p:spPr>
        <p:txBody>
          <a:bodyPr/>
          <a:lstStyle/>
          <a:p>
            <a:pPr eaLnBrk="1" hangingPunct="1"/>
            <a:r>
              <a:rPr lang="en-US" dirty="0" smtClean="0"/>
              <a:t>And get to…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683125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827404"/>
              </p:ext>
            </p:extLst>
          </p:nvPr>
        </p:nvGraphicFramePr>
        <p:xfrm>
          <a:off x="1501903" y="1014984"/>
          <a:ext cx="6181688" cy="5208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7" name="Equation" r:id="rId3" imgW="3390840" imgH="2781000" progId="Equation.DSMT4">
                  <p:embed/>
                </p:oleObj>
              </mc:Choice>
              <mc:Fallback>
                <p:oleObj name="Equation" r:id="rId3" imgW="3390840" imgH="2781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903" y="1014984"/>
                        <a:ext cx="6181688" cy="5208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79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Convexity, Increasing </a:t>
            </a:r>
            <a:r>
              <a:rPr lang="en-US" dirty="0" err="1" smtClean="0"/>
              <a:t>dK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906791"/>
              </p:ext>
            </p:extLst>
          </p:nvPr>
        </p:nvGraphicFramePr>
        <p:xfrm>
          <a:off x="1543724" y="1335024"/>
          <a:ext cx="6264000" cy="5303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2" name="Equation" r:id="rId3" imgW="4800600" imgH="4063680" progId="Equation.DSMT4">
                  <p:embed/>
                </p:oleObj>
              </mc:Choice>
              <mc:Fallback>
                <p:oleObj name="Equation" r:id="rId3" imgW="4800600" imgH="40636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724" y="1335024"/>
                        <a:ext cx="6264000" cy="5303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7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76238"/>
            <a:ext cx="8763000" cy="877887"/>
          </a:xfrm>
        </p:spPr>
        <p:txBody>
          <a:bodyPr/>
          <a:lstStyle/>
          <a:p>
            <a:pPr eaLnBrk="1" hangingPunct="1"/>
            <a:r>
              <a:rPr lang="en-US" dirty="0" smtClean="0"/>
              <a:t>Diminishing TRS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905255" y="1655064"/>
            <a:ext cx="7260337" cy="520293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TRS diminishing if this &lt; 0</a:t>
            </a:r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Which is the same thing.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184591"/>
              </p:ext>
            </p:extLst>
          </p:nvPr>
        </p:nvGraphicFramePr>
        <p:xfrm>
          <a:off x="1229360" y="2373757"/>
          <a:ext cx="5317962" cy="142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3" name="Equation" r:id="rId3" imgW="2857320" imgH="723600" progId="Equation.DSMT4">
                  <p:embed/>
                </p:oleObj>
              </mc:Choice>
              <mc:Fallback>
                <p:oleObj name="Equation" r:id="rId3" imgW="2857320" imgH="723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360" y="2373757"/>
                        <a:ext cx="5317962" cy="14210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31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19088" y="274638"/>
            <a:ext cx="8367712" cy="1128712"/>
          </a:xfrm>
        </p:spPr>
        <p:txBody>
          <a:bodyPr/>
          <a:lstStyle/>
          <a:p>
            <a:pPr eaLnBrk="1" hangingPunct="1"/>
            <a:r>
              <a:rPr lang="en-US" smtClean="0"/>
              <a:t>Alternatively, the Bordered Hessian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44525" y="3208338"/>
          <a:ext cx="7593013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9" name="Equation" r:id="rId3" imgW="3022600" imgH="711200" progId="Equation.DSMT4">
                  <p:embed/>
                </p:oleObj>
              </mc:Choice>
              <mc:Fallback>
                <p:oleObj name="Equation" r:id="rId3" imgW="3022600" imgH="711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208338"/>
                        <a:ext cx="7593013" cy="178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2188" y="1285875"/>
            <a:ext cx="33258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Strictly Quasi-Concave if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804988" y="1747838"/>
          <a:ext cx="3508375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0" name="Equation" r:id="rId5" imgW="1397000" imgH="482600" progId="Equation.DSMT4">
                  <p:embed/>
                </p:oleObj>
              </mc:Choice>
              <mc:Fallback>
                <p:oleObj name="Equation" r:id="rId5" imgW="1397000" imgH="4826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1747838"/>
                        <a:ext cx="3508375" cy="121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6338" y="2746375"/>
            <a:ext cx="6286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and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092200" y="5611813"/>
          <a:ext cx="60563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1" name="Equation" r:id="rId7" imgW="84882960" imgH="14617800" progId="Equation.DSMT4">
                  <p:embed/>
                </p:oleObj>
              </mc:Choice>
              <mc:Fallback>
                <p:oleObj name="Equation" r:id="rId7" imgW="84882960" imgH="146178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611813"/>
                        <a:ext cx="6056313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5000" y="5073650"/>
            <a:ext cx="53403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which looks a lot like the negative of this:</a:t>
            </a:r>
          </a:p>
        </p:txBody>
      </p:sp>
    </p:spTree>
    <p:extLst>
      <p:ext uri="{BB962C8B-B14F-4D97-AF65-F5344CB8AC3E}">
        <p14:creationId xmlns:p14="http://schemas.microsoft.com/office/powerpoint/2010/main" val="21878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/>
          <p:nvPr/>
        </p:nvSpPr>
        <p:spPr>
          <a:xfrm>
            <a:off x="3328416" y="991044"/>
            <a:ext cx="3511296" cy="4855499"/>
          </a:xfrm>
          <a:custGeom>
            <a:avLst/>
            <a:gdLst>
              <a:gd name="connsiteX0" fmla="*/ 0 w 3502152"/>
              <a:gd name="connsiteY0" fmla="*/ 0 h 3563748"/>
              <a:gd name="connsiteX1" fmla="*/ 3502152 w 3502152"/>
              <a:gd name="connsiteY1" fmla="*/ 0 h 3563748"/>
              <a:gd name="connsiteX2" fmla="*/ 3502152 w 3502152"/>
              <a:gd name="connsiteY2" fmla="*/ 3563748 h 3563748"/>
              <a:gd name="connsiteX3" fmla="*/ 0 w 3502152"/>
              <a:gd name="connsiteY3" fmla="*/ 3563748 h 3563748"/>
              <a:gd name="connsiteX4" fmla="*/ 0 w 3502152"/>
              <a:gd name="connsiteY4" fmla="*/ 0 h 3563748"/>
              <a:gd name="connsiteX0" fmla="*/ 0 w 3502152"/>
              <a:gd name="connsiteY0" fmla="*/ 0 h 4496436"/>
              <a:gd name="connsiteX1" fmla="*/ 3502152 w 3502152"/>
              <a:gd name="connsiteY1" fmla="*/ 0 h 4496436"/>
              <a:gd name="connsiteX2" fmla="*/ 3502152 w 3502152"/>
              <a:gd name="connsiteY2" fmla="*/ 4496436 h 4496436"/>
              <a:gd name="connsiteX3" fmla="*/ 0 w 3502152"/>
              <a:gd name="connsiteY3" fmla="*/ 3563748 h 4496436"/>
              <a:gd name="connsiteX4" fmla="*/ 0 w 3502152"/>
              <a:gd name="connsiteY4" fmla="*/ 0 h 4496436"/>
              <a:gd name="connsiteX0" fmla="*/ 0 w 3502152"/>
              <a:gd name="connsiteY0" fmla="*/ 0 h 4496436"/>
              <a:gd name="connsiteX1" fmla="*/ 3502152 w 3502152"/>
              <a:gd name="connsiteY1" fmla="*/ 0 h 4496436"/>
              <a:gd name="connsiteX2" fmla="*/ 3502152 w 3502152"/>
              <a:gd name="connsiteY2" fmla="*/ 4496436 h 4496436"/>
              <a:gd name="connsiteX3" fmla="*/ 9144 w 3502152"/>
              <a:gd name="connsiteY3" fmla="*/ 2475612 h 4496436"/>
              <a:gd name="connsiteX4" fmla="*/ 0 w 3502152"/>
              <a:gd name="connsiteY4" fmla="*/ 0 h 4496436"/>
              <a:gd name="connsiteX0" fmla="*/ 0 w 3511296"/>
              <a:gd name="connsiteY0" fmla="*/ 0 h 4496436"/>
              <a:gd name="connsiteX1" fmla="*/ 3511296 w 3511296"/>
              <a:gd name="connsiteY1" fmla="*/ 932688 h 4496436"/>
              <a:gd name="connsiteX2" fmla="*/ 3502152 w 3511296"/>
              <a:gd name="connsiteY2" fmla="*/ 4496436 h 4496436"/>
              <a:gd name="connsiteX3" fmla="*/ 9144 w 3511296"/>
              <a:gd name="connsiteY3" fmla="*/ 2475612 h 4496436"/>
              <a:gd name="connsiteX4" fmla="*/ 0 w 3511296"/>
              <a:gd name="connsiteY4" fmla="*/ 0 h 4496436"/>
              <a:gd name="connsiteX0" fmla="*/ 0 w 3511296"/>
              <a:gd name="connsiteY0" fmla="*/ 0 h 4779900"/>
              <a:gd name="connsiteX1" fmla="*/ 3511296 w 3511296"/>
              <a:gd name="connsiteY1" fmla="*/ 1216152 h 4779900"/>
              <a:gd name="connsiteX2" fmla="*/ 3502152 w 3511296"/>
              <a:gd name="connsiteY2" fmla="*/ 4779900 h 4779900"/>
              <a:gd name="connsiteX3" fmla="*/ 9144 w 3511296"/>
              <a:gd name="connsiteY3" fmla="*/ 2759076 h 4779900"/>
              <a:gd name="connsiteX4" fmla="*/ 0 w 3511296"/>
              <a:gd name="connsiteY4" fmla="*/ 0 h 4779900"/>
              <a:gd name="connsiteX0" fmla="*/ 0 w 3511296"/>
              <a:gd name="connsiteY0" fmla="*/ 0 h 4779900"/>
              <a:gd name="connsiteX1" fmla="*/ 3511296 w 3511296"/>
              <a:gd name="connsiteY1" fmla="*/ 1216152 h 4779900"/>
              <a:gd name="connsiteX2" fmla="*/ 3502152 w 3511296"/>
              <a:gd name="connsiteY2" fmla="*/ 4779900 h 4779900"/>
              <a:gd name="connsiteX3" fmla="*/ 9144 w 3511296"/>
              <a:gd name="connsiteY3" fmla="*/ 2796619 h 4779900"/>
              <a:gd name="connsiteX4" fmla="*/ 0 w 3511296"/>
              <a:gd name="connsiteY4" fmla="*/ 0 h 4779900"/>
              <a:gd name="connsiteX0" fmla="*/ 0 w 3511296"/>
              <a:gd name="connsiteY0" fmla="*/ 0 h 4817443"/>
              <a:gd name="connsiteX1" fmla="*/ 3511296 w 3511296"/>
              <a:gd name="connsiteY1" fmla="*/ 1216152 h 4817443"/>
              <a:gd name="connsiteX2" fmla="*/ 3502152 w 3511296"/>
              <a:gd name="connsiteY2" fmla="*/ 4817443 h 4817443"/>
              <a:gd name="connsiteX3" fmla="*/ 9144 w 3511296"/>
              <a:gd name="connsiteY3" fmla="*/ 2796619 h 4817443"/>
              <a:gd name="connsiteX4" fmla="*/ 0 w 3511296"/>
              <a:gd name="connsiteY4" fmla="*/ 0 h 4817443"/>
              <a:gd name="connsiteX0" fmla="*/ 0 w 3511296"/>
              <a:gd name="connsiteY0" fmla="*/ 0 h 4779900"/>
              <a:gd name="connsiteX1" fmla="*/ 3511296 w 3511296"/>
              <a:gd name="connsiteY1" fmla="*/ 1216152 h 4779900"/>
              <a:gd name="connsiteX2" fmla="*/ 3502152 w 3511296"/>
              <a:gd name="connsiteY2" fmla="*/ 4779900 h 4779900"/>
              <a:gd name="connsiteX3" fmla="*/ 9144 w 3511296"/>
              <a:gd name="connsiteY3" fmla="*/ 2796619 h 4779900"/>
              <a:gd name="connsiteX4" fmla="*/ 0 w 3511296"/>
              <a:gd name="connsiteY4" fmla="*/ 0 h 4779900"/>
              <a:gd name="connsiteX0" fmla="*/ 0 w 3511296"/>
              <a:gd name="connsiteY0" fmla="*/ 0 h 4714200"/>
              <a:gd name="connsiteX1" fmla="*/ 3511296 w 3511296"/>
              <a:gd name="connsiteY1" fmla="*/ 1216152 h 4714200"/>
              <a:gd name="connsiteX2" fmla="*/ 3502152 w 3511296"/>
              <a:gd name="connsiteY2" fmla="*/ 4714200 h 4714200"/>
              <a:gd name="connsiteX3" fmla="*/ 9144 w 3511296"/>
              <a:gd name="connsiteY3" fmla="*/ 2796619 h 4714200"/>
              <a:gd name="connsiteX4" fmla="*/ 0 w 3511296"/>
              <a:gd name="connsiteY4" fmla="*/ 0 h 4714200"/>
              <a:gd name="connsiteX0" fmla="*/ 0 w 3511296"/>
              <a:gd name="connsiteY0" fmla="*/ 0 h 4714200"/>
              <a:gd name="connsiteX1" fmla="*/ 3511296 w 3511296"/>
              <a:gd name="connsiteY1" fmla="*/ 1187995 h 4714200"/>
              <a:gd name="connsiteX2" fmla="*/ 3502152 w 3511296"/>
              <a:gd name="connsiteY2" fmla="*/ 4714200 h 4714200"/>
              <a:gd name="connsiteX3" fmla="*/ 9144 w 3511296"/>
              <a:gd name="connsiteY3" fmla="*/ 2796619 h 4714200"/>
              <a:gd name="connsiteX4" fmla="*/ 0 w 3511296"/>
              <a:gd name="connsiteY4" fmla="*/ 0 h 4714200"/>
              <a:gd name="connsiteX0" fmla="*/ 0 w 3511296"/>
              <a:gd name="connsiteY0" fmla="*/ 0 h 4554642"/>
              <a:gd name="connsiteX1" fmla="*/ 3511296 w 3511296"/>
              <a:gd name="connsiteY1" fmla="*/ 1187995 h 4554642"/>
              <a:gd name="connsiteX2" fmla="*/ 3502152 w 3511296"/>
              <a:gd name="connsiteY2" fmla="*/ 4554642 h 4554642"/>
              <a:gd name="connsiteX3" fmla="*/ 9144 w 3511296"/>
              <a:gd name="connsiteY3" fmla="*/ 2796619 h 4554642"/>
              <a:gd name="connsiteX4" fmla="*/ 0 w 3511296"/>
              <a:gd name="connsiteY4" fmla="*/ 0 h 4554642"/>
              <a:gd name="connsiteX0" fmla="*/ 0 w 3511296"/>
              <a:gd name="connsiteY0" fmla="*/ 0 h 4554642"/>
              <a:gd name="connsiteX1" fmla="*/ 3511296 w 3511296"/>
              <a:gd name="connsiteY1" fmla="*/ 1056594 h 4554642"/>
              <a:gd name="connsiteX2" fmla="*/ 3502152 w 3511296"/>
              <a:gd name="connsiteY2" fmla="*/ 4554642 h 4554642"/>
              <a:gd name="connsiteX3" fmla="*/ 9144 w 3511296"/>
              <a:gd name="connsiteY3" fmla="*/ 2796619 h 4554642"/>
              <a:gd name="connsiteX4" fmla="*/ 0 w 3511296"/>
              <a:gd name="connsiteY4" fmla="*/ 0 h 4554642"/>
              <a:gd name="connsiteX0" fmla="*/ 0 w 3511296"/>
              <a:gd name="connsiteY0" fmla="*/ 0 h 4996928"/>
              <a:gd name="connsiteX1" fmla="*/ 3511296 w 3511296"/>
              <a:gd name="connsiteY1" fmla="*/ 1498880 h 4996928"/>
              <a:gd name="connsiteX2" fmla="*/ 3502152 w 3511296"/>
              <a:gd name="connsiteY2" fmla="*/ 4996928 h 4996928"/>
              <a:gd name="connsiteX3" fmla="*/ 9144 w 3511296"/>
              <a:gd name="connsiteY3" fmla="*/ 3238905 h 4996928"/>
              <a:gd name="connsiteX4" fmla="*/ 0 w 3511296"/>
              <a:gd name="connsiteY4" fmla="*/ 0 h 4996928"/>
              <a:gd name="connsiteX0" fmla="*/ 0 w 3511296"/>
              <a:gd name="connsiteY0" fmla="*/ 0 h 4996928"/>
              <a:gd name="connsiteX1" fmla="*/ 3511296 w 3511296"/>
              <a:gd name="connsiteY1" fmla="*/ 717822 h 4996928"/>
              <a:gd name="connsiteX2" fmla="*/ 3502152 w 3511296"/>
              <a:gd name="connsiteY2" fmla="*/ 4996928 h 4996928"/>
              <a:gd name="connsiteX3" fmla="*/ 9144 w 3511296"/>
              <a:gd name="connsiteY3" fmla="*/ 3238905 h 4996928"/>
              <a:gd name="connsiteX4" fmla="*/ 0 w 3511296"/>
              <a:gd name="connsiteY4" fmla="*/ 0 h 499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1296" h="4996928">
                <a:moveTo>
                  <a:pt x="0" y="0"/>
                </a:moveTo>
                <a:lnTo>
                  <a:pt x="3511296" y="717822"/>
                </a:lnTo>
                <a:lnTo>
                  <a:pt x="3502152" y="4996928"/>
                </a:lnTo>
                <a:lnTo>
                  <a:pt x="9144" y="3238905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969264"/>
          </a:xfrm>
        </p:spPr>
        <p:txBody>
          <a:bodyPr/>
          <a:lstStyle/>
          <a:p>
            <a:pPr eaLnBrk="1" hangingPunct="1"/>
            <a:r>
              <a:rPr lang="en-US" dirty="0" smtClean="0"/>
              <a:t>More, fixed 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54250" y="1658938"/>
            <a:ext cx="0" cy="295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54250" y="2796363"/>
            <a:ext cx="4146550" cy="181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5516" y="4604379"/>
            <a:ext cx="3019425" cy="1711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63842" y="2405432"/>
            <a:ext cx="31771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51282" y="6064250"/>
            <a:ext cx="3353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7213" y="1420813"/>
            <a:ext cx="3397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14719" y="1353492"/>
            <a:ext cx="153760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 = f(K, L)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775" y="2089150"/>
            <a:ext cx="18923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In the </a:t>
            </a:r>
            <a:r>
              <a:rPr lang="en-US" i="0" dirty="0" smtClean="0">
                <a:solidFill>
                  <a:schemeClr val="tx1"/>
                </a:solidFill>
                <a:latin typeface="+mn-lt"/>
              </a:rPr>
              <a:t>short run, K is fixed and only L can vary</a:t>
            </a:r>
            <a:endParaRPr lang="en-US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0880" y="3337560"/>
            <a:ext cx="2002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0" dirty="0" smtClean="0">
                <a:solidFill>
                  <a:schemeClr val="tx1"/>
                </a:solidFill>
                <a:latin typeface="+mn-lt"/>
              </a:rPr>
              <a:t>The cross section of the production function at a fixed K is the short run production function</a:t>
            </a:r>
          </a:p>
        </p:txBody>
      </p:sp>
      <p:sp>
        <p:nvSpPr>
          <p:cNvPr id="4" name="Freeform 3"/>
          <p:cNvSpPr/>
          <p:nvPr/>
        </p:nvSpPr>
        <p:spPr>
          <a:xfrm>
            <a:off x="3328416" y="1728217"/>
            <a:ext cx="2635822" cy="2401502"/>
          </a:xfrm>
          <a:custGeom>
            <a:avLst/>
            <a:gdLst>
              <a:gd name="connsiteX0" fmla="*/ 0 w 3355848"/>
              <a:gd name="connsiteY0" fmla="*/ 2171399 h 2186318"/>
              <a:gd name="connsiteX1" fmla="*/ 768096 w 3355848"/>
              <a:gd name="connsiteY1" fmla="*/ 1961087 h 2186318"/>
              <a:gd name="connsiteX2" fmla="*/ 1627632 w 3355848"/>
              <a:gd name="connsiteY2" fmla="*/ 607775 h 2186318"/>
              <a:gd name="connsiteX3" fmla="*/ 2642616 w 3355848"/>
              <a:gd name="connsiteY3" fmla="*/ 59135 h 2186318"/>
              <a:gd name="connsiteX4" fmla="*/ 3355848 w 3355848"/>
              <a:gd name="connsiteY4" fmla="*/ 40847 h 2186318"/>
              <a:gd name="connsiteX0" fmla="*/ 0 w 3459905"/>
              <a:gd name="connsiteY0" fmla="*/ 2197872 h 2212791"/>
              <a:gd name="connsiteX1" fmla="*/ 768096 w 3459905"/>
              <a:gd name="connsiteY1" fmla="*/ 1987560 h 2212791"/>
              <a:gd name="connsiteX2" fmla="*/ 1627632 w 3459905"/>
              <a:gd name="connsiteY2" fmla="*/ 634248 h 2212791"/>
              <a:gd name="connsiteX3" fmla="*/ 2642616 w 3459905"/>
              <a:gd name="connsiteY3" fmla="*/ 85608 h 2212791"/>
              <a:gd name="connsiteX4" fmla="*/ 3459905 w 3459905"/>
              <a:gd name="connsiteY4" fmla="*/ 24133 h 2212791"/>
              <a:gd name="connsiteX0" fmla="*/ 0 w 3459905"/>
              <a:gd name="connsiteY0" fmla="*/ 2190387 h 2205306"/>
              <a:gd name="connsiteX1" fmla="*/ 768096 w 3459905"/>
              <a:gd name="connsiteY1" fmla="*/ 1980075 h 2205306"/>
              <a:gd name="connsiteX2" fmla="*/ 1627632 w 3459905"/>
              <a:gd name="connsiteY2" fmla="*/ 626763 h 2205306"/>
              <a:gd name="connsiteX3" fmla="*/ 2642616 w 3459905"/>
              <a:gd name="connsiteY3" fmla="*/ 78123 h 2205306"/>
              <a:gd name="connsiteX4" fmla="*/ 3459905 w 3459905"/>
              <a:gd name="connsiteY4" fmla="*/ 16648 h 220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9905" h="2205306">
                <a:moveTo>
                  <a:pt x="0" y="2190387"/>
                </a:moveTo>
                <a:cubicBezTo>
                  <a:pt x="248412" y="2215533"/>
                  <a:pt x="496824" y="2240679"/>
                  <a:pt x="768096" y="1980075"/>
                </a:cubicBezTo>
                <a:cubicBezTo>
                  <a:pt x="1039368" y="1719471"/>
                  <a:pt x="1315212" y="943755"/>
                  <a:pt x="1627632" y="626763"/>
                </a:cubicBezTo>
                <a:cubicBezTo>
                  <a:pt x="1940052" y="309771"/>
                  <a:pt x="2337237" y="179809"/>
                  <a:pt x="2642616" y="78123"/>
                </a:cubicBezTo>
                <a:cubicBezTo>
                  <a:pt x="2947995" y="-23563"/>
                  <a:pt x="3182271" y="-4177"/>
                  <a:pt x="3459905" y="16648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97113" y="1658938"/>
            <a:ext cx="3667125" cy="2933700"/>
          </a:xfrm>
          <a:custGeom>
            <a:avLst/>
            <a:gdLst>
              <a:gd name="connsiteX0" fmla="*/ 0 w 4338083"/>
              <a:gd name="connsiteY0" fmla="*/ 2849525 h 2849525"/>
              <a:gd name="connsiteX1" fmla="*/ 1297172 w 4338083"/>
              <a:gd name="connsiteY1" fmla="*/ 2392325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70790 w 4338083"/>
              <a:gd name="connsiteY3" fmla="*/ 329609 h 2849525"/>
              <a:gd name="connsiteX4" fmla="*/ 4338083 w 4338083"/>
              <a:gd name="connsiteY4" fmla="*/ 0 h 2849525"/>
              <a:gd name="connsiteX0" fmla="*/ 0 w 4338083"/>
              <a:gd name="connsiteY0" fmla="*/ 2849593 h 2849593"/>
              <a:gd name="connsiteX1" fmla="*/ 1318437 w 4338083"/>
              <a:gd name="connsiteY1" fmla="*/ 2339230 h 2849593"/>
              <a:gd name="connsiteX2" fmla="*/ 2094614 w 4338083"/>
              <a:gd name="connsiteY2" fmla="*/ 1190913 h 2849593"/>
              <a:gd name="connsiteX3" fmla="*/ 2870790 w 4338083"/>
              <a:gd name="connsiteY3" fmla="*/ 329677 h 2849593"/>
              <a:gd name="connsiteX4" fmla="*/ 4338083 w 4338083"/>
              <a:gd name="connsiteY4" fmla="*/ 68 h 2849593"/>
              <a:gd name="connsiteX0" fmla="*/ 0 w 3987209"/>
              <a:gd name="connsiteY0" fmla="*/ 2743386 h 2743386"/>
              <a:gd name="connsiteX1" fmla="*/ 1318437 w 3987209"/>
              <a:gd name="connsiteY1" fmla="*/ 2233023 h 2743386"/>
              <a:gd name="connsiteX2" fmla="*/ 2094614 w 3987209"/>
              <a:gd name="connsiteY2" fmla="*/ 1084706 h 2743386"/>
              <a:gd name="connsiteX3" fmla="*/ 2870790 w 3987209"/>
              <a:gd name="connsiteY3" fmla="*/ 223470 h 2743386"/>
              <a:gd name="connsiteX4" fmla="*/ 3987209 w 3987209"/>
              <a:gd name="connsiteY4" fmla="*/ 187 h 2743386"/>
              <a:gd name="connsiteX0" fmla="*/ 0 w 4019107"/>
              <a:gd name="connsiteY0" fmla="*/ 2828338 h 2828338"/>
              <a:gd name="connsiteX1" fmla="*/ 1318437 w 4019107"/>
              <a:gd name="connsiteY1" fmla="*/ 2317975 h 2828338"/>
              <a:gd name="connsiteX2" fmla="*/ 2094614 w 4019107"/>
              <a:gd name="connsiteY2" fmla="*/ 1169658 h 2828338"/>
              <a:gd name="connsiteX3" fmla="*/ 2870790 w 4019107"/>
              <a:gd name="connsiteY3" fmla="*/ 308422 h 2828338"/>
              <a:gd name="connsiteX4" fmla="*/ 4019107 w 4019107"/>
              <a:gd name="connsiteY4" fmla="*/ 78 h 2828338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2094614 w 4019107"/>
              <a:gd name="connsiteY2" fmla="*/ 1169580 h 2828260"/>
              <a:gd name="connsiteX3" fmla="*/ 2870790 w 4019107"/>
              <a:gd name="connsiteY3" fmla="*/ 308344 h 2828260"/>
              <a:gd name="connsiteX4" fmla="*/ 4019107 w 4019107"/>
              <a:gd name="connsiteY4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745572 w 4019107"/>
              <a:gd name="connsiteY1" fmla="*/ 2613065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22181 w 4019107"/>
              <a:gd name="connsiteY4" fmla="*/ 1434624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9107" h="2828260">
                <a:moveTo>
                  <a:pt x="0" y="2828260"/>
                </a:moveTo>
                <a:cubicBezTo>
                  <a:pt x="124262" y="2792394"/>
                  <a:pt x="572432" y="2718620"/>
                  <a:pt x="792171" y="2633560"/>
                </a:cubicBezTo>
                <a:cubicBezTo>
                  <a:pt x="1011910" y="2548500"/>
                  <a:pt x="1157284" y="2461359"/>
                  <a:pt x="1318437" y="2317897"/>
                </a:cubicBezTo>
                <a:cubicBezTo>
                  <a:pt x="1479590" y="2174435"/>
                  <a:pt x="1658462" y="1919998"/>
                  <a:pt x="1759086" y="1772786"/>
                </a:cubicBezTo>
                <a:cubicBezTo>
                  <a:pt x="1859710" y="1625574"/>
                  <a:pt x="1889559" y="1565900"/>
                  <a:pt x="1945480" y="1465366"/>
                </a:cubicBezTo>
                <a:cubicBezTo>
                  <a:pt x="2001401" y="1364832"/>
                  <a:pt x="1952045" y="1434149"/>
                  <a:pt x="2106263" y="1179828"/>
                </a:cubicBezTo>
                <a:cubicBezTo>
                  <a:pt x="2260481" y="925507"/>
                  <a:pt x="2551983" y="504982"/>
                  <a:pt x="2870790" y="308344"/>
                </a:cubicBezTo>
                <a:cubicBezTo>
                  <a:pt x="3189597" y="111706"/>
                  <a:pt x="3398875" y="49618"/>
                  <a:pt x="4019107" y="0"/>
                </a:cubicBezTo>
              </a:path>
            </a:pathLst>
          </a:custGeom>
          <a:noFill/>
          <a:ln w="38100">
            <a:solidFill>
              <a:srgbClr val="FF000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levels of K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6775" y="5710238"/>
            <a:ext cx="48164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136775" y="1624013"/>
            <a:ext cx="0" cy="4086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147887" y="2031003"/>
            <a:ext cx="4495777" cy="3668119"/>
          </a:xfrm>
          <a:custGeom>
            <a:avLst/>
            <a:gdLst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1881963 w 4476307"/>
              <a:gd name="connsiteY2" fmla="*/ 1329070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2051881 w 4476307"/>
              <a:gd name="connsiteY2" fmla="*/ 1137722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400649 h 3400649"/>
              <a:gd name="connsiteX1" fmla="*/ 946297 w 4476307"/>
              <a:gd name="connsiteY1" fmla="*/ 2900919 h 3400649"/>
              <a:gd name="connsiteX2" fmla="*/ 2051881 w 4476307"/>
              <a:gd name="connsiteY2" fmla="*/ 1199748 h 3400649"/>
              <a:gd name="connsiteX3" fmla="*/ 3274504 w 4476307"/>
              <a:gd name="connsiteY3" fmla="*/ 189620 h 3400649"/>
              <a:gd name="connsiteX4" fmla="*/ 4476307 w 4476307"/>
              <a:gd name="connsiteY4" fmla="*/ 62026 h 3400649"/>
              <a:gd name="connsiteX0" fmla="*/ 0 w 4560917"/>
              <a:gd name="connsiteY0" fmla="*/ 3444949 h 3444949"/>
              <a:gd name="connsiteX1" fmla="*/ 946297 w 4560917"/>
              <a:gd name="connsiteY1" fmla="*/ 2945219 h 3444949"/>
              <a:gd name="connsiteX2" fmla="*/ 2051881 w 4560917"/>
              <a:gd name="connsiteY2" fmla="*/ 1244048 h 3444949"/>
              <a:gd name="connsiteX3" fmla="*/ 3274504 w 4560917"/>
              <a:gd name="connsiteY3" fmla="*/ 233920 h 3444949"/>
              <a:gd name="connsiteX4" fmla="*/ 4560917 w 4560917"/>
              <a:gd name="connsiteY4" fmla="*/ 0 h 3444949"/>
              <a:gd name="connsiteX0" fmla="*/ 0 w 4602992"/>
              <a:gd name="connsiteY0" fmla="*/ 3498114 h 3498114"/>
              <a:gd name="connsiteX1" fmla="*/ 946297 w 4602992"/>
              <a:gd name="connsiteY1" fmla="*/ 2998384 h 3498114"/>
              <a:gd name="connsiteX2" fmla="*/ 2051881 w 4602992"/>
              <a:gd name="connsiteY2" fmla="*/ 1297213 h 3498114"/>
              <a:gd name="connsiteX3" fmla="*/ 3274504 w 4602992"/>
              <a:gd name="connsiteY3" fmla="*/ 287085 h 3498114"/>
              <a:gd name="connsiteX4" fmla="*/ 4602992 w 4602992"/>
              <a:gd name="connsiteY4" fmla="*/ 0 h 3498114"/>
              <a:gd name="connsiteX0" fmla="*/ 0 w 4528116"/>
              <a:gd name="connsiteY0" fmla="*/ 3519380 h 3519380"/>
              <a:gd name="connsiteX1" fmla="*/ 946297 w 4528116"/>
              <a:gd name="connsiteY1" fmla="*/ 3019650 h 3519380"/>
              <a:gd name="connsiteX2" fmla="*/ 2051881 w 4528116"/>
              <a:gd name="connsiteY2" fmla="*/ 1318479 h 3519380"/>
              <a:gd name="connsiteX3" fmla="*/ 3274504 w 4528116"/>
              <a:gd name="connsiteY3" fmla="*/ 308351 h 3519380"/>
              <a:gd name="connsiteX4" fmla="*/ 4528116 w 4528116"/>
              <a:gd name="connsiteY4" fmla="*/ 0 h 3519380"/>
              <a:gd name="connsiteX0" fmla="*/ 0 w 4528116"/>
              <a:gd name="connsiteY0" fmla="*/ 3519380 h 3519380"/>
              <a:gd name="connsiteX1" fmla="*/ 946297 w 4528116"/>
              <a:gd name="connsiteY1" fmla="*/ 3019650 h 3519380"/>
              <a:gd name="connsiteX2" fmla="*/ 2051881 w 4528116"/>
              <a:gd name="connsiteY2" fmla="*/ 1318479 h 3519380"/>
              <a:gd name="connsiteX3" fmla="*/ 3274504 w 4528116"/>
              <a:gd name="connsiteY3" fmla="*/ 308351 h 3519380"/>
              <a:gd name="connsiteX4" fmla="*/ 4528116 w 4528116"/>
              <a:gd name="connsiteY4" fmla="*/ 0 h 3519380"/>
              <a:gd name="connsiteX0" fmla="*/ 0 w 4463879"/>
              <a:gd name="connsiteY0" fmla="*/ 3583177 h 3583177"/>
              <a:gd name="connsiteX1" fmla="*/ 946297 w 4463879"/>
              <a:gd name="connsiteY1" fmla="*/ 3083447 h 3583177"/>
              <a:gd name="connsiteX2" fmla="*/ 2051881 w 4463879"/>
              <a:gd name="connsiteY2" fmla="*/ 1382276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946297 w 4463879"/>
              <a:gd name="connsiteY1" fmla="*/ 3083447 h 3583177"/>
              <a:gd name="connsiteX2" fmla="*/ 2051881 w 4463879"/>
              <a:gd name="connsiteY2" fmla="*/ 1382276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946297 w 4463879"/>
              <a:gd name="connsiteY1" fmla="*/ 3083447 h 3583177"/>
              <a:gd name="connsiteX2" fmla="*/ 2168624 w 4463879"/>
              <a:gd name="connsiteY2" fmla="*/ 1244094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1009992 w 4463879"/>
              <a:gd name="connsiteY1" fmla="*/ 2998487 h 3583177"/>
              <a:gd name="connsiteX2" fmla="*/ 2168624 w 4463879"/>
              <a:gd name="connsiteY2" fmla="*/ 1244094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1009992 w 4463879"/>
              <a:gd name="connsiteY1" fmla="*/ 2998487 h 3583177"/>
              <a:gd name="connsiteX2" fmla="*/ 2242830 w 4463879"/>
              <a:gd name="connsiteY2" fmla="*/ 1212237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1009992 w 4463879"/>
              <a:gd name="connsiteY1" fmla="*/ 2998487 h 3583177"/>
              <a:gd name="connsiteX2" fmla="*/ 2242830 w 4463879"/>
              <a:gd name="connsiteY2" fmla="*/ 1212237 h 3583177"/>
              <a:gd name="connsiteX3" fmla="*/ 3391126 w 4463879"/>
              <a:gd name="connsiteY3" fmla="*/ 287098 h 3583177"/>
              <a:gd name="connsiteX4" fmla="*/ 4463879 w 4463879"/>
              <a:gd name="connsiteY4" fmla="*/ 0 h 3583177"/>
              <a:gd name="connsiteX0" fmla="*/ 0 w 4495332"/>
              <a:gd name="connsiteY0" fmla="*/ 3668241 h 3668241"/>
              <a:gd name="connsiteX1" fmla="*/ 1009992 w 4495332"/>
              <a:gd name="connsiteY1" fmla="*/ 3083551 h 3668241"/>
              <a:gd name="connsiteX2" fmla="*/ 2242830 w 4495332"/>
              <a:gd name="connsiteY2" fmla="*/ 1297301 h 3668241"/>
              <a:gd name="connsiteX3" fmla="*/ 3391126 w 4495332"/>
              <a:gd name="connsiteY3" fmla="*/ 372162 h 3668241"/>
              <a:gd name="connsiteX4" fmla="*/ 4495332 w 4495332"/>
              <a:gd name="connsiteY4" fmla="*/ 0 h 3668241"/>
              <a:gd name="connsiteX0" fmla="*/ 0 w 4495332"/>
              <a:gd name="connsiteY0" fmla="*/ 3668241 h 3668241"/>
              <a:gd name="connsiteX1" fmla="*/ 1009992 w 4495332"/>
              <a:gd name="connsiteY1" fmla="*/ 3083551 h 3668241"/>
              <a:gd name="connsiteX2" fmla="*/ 2242830 w 4495332"/>
              <a:gd name="connsiteY2" fmla="*/ 1297301 h 3668241"/>
              <a:gd name="connsiteX3" fmla="*/ 3391126 w 4495332"/>
              <a:gd name="connsiteY3" fmla="*/ 372162 h 3668241"/>
              <a:gd name="connsiteX4" fmla="*/ 4495332 w 4495332"/>
              <a:gd name="connsiteY4" fmla="*/ 0 h 366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332" h="3668241">
                <a:moveTo>
                  <a:pt x="0" y="3668241"/>
                </a:moveTo>
                <a:cubicBezTo>
                  <a:pt x="316318" y="3585838"/>
                  <a:pt x="636187" y="3478708"/>
                  <a:pt x="1009992" y="3083551"/>
                </a:cubicBezTo>
                <a:cubicBezTo>
                  <a:pt x="1383797" y="2688394"/>
                  <a:pt x="1845974" y="1749199"/>
                  <a:pt x="2242830" y="1297301"/>
                </a:cubicBezTo>
                <a:cubicBezTo>
                  <a:pt x="2639686" y="845403"/>
                  <a:pt x="3015709" y="588379"/>
                  <a:pt x="3391126" y="372162"/>
                </a:cubicBezTo>
                <a:cubicBezTo>
                  <a:pt x="3766543" y="155945"/>
                  <a:pt x="3918238" y="123169"/>
                  <a:pt x="4495332" y="0"/>
                </a:cubicBezTo>
              </a:path>
            </a:pathLst>
          </a:custGeom>
          <a:noFill/>
          <a:ln>
            <a:solidFill>
              <a:srgbClr val="26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147888" y="3030538"/>
            <a:ext cx="4476750" cy="2679700"/>
          </a:xfrm>
          <a:custGeom>
            <a:avLst/>
            <a:gdLst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1881963 w 4476307"/>
              <a:gd name="connsiteY2" fmla="*/ 1329070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307" h="3338623">
                <a:moveTo>
                  <a:pt x="0" y="3338623"/>
                </a:moveTo>
                <a:cubicBezTo>
                  <a:pt x="316318" y="3256220"/>
                  <a:pt x="632637" y="3173818"/>
                  <a:pt x="946297" y="2838893"/>
                </a:cubicBezTo>
                <a:cubicBezTo>
                  <a:pt x="1259957" y="2503968"/>
                  <a:pt x="1550581" y="1763233"/>
                  <a:pt x="1881963" y="1329070"/>
                </a:cubicBezTo>
                <a:cubicBezTo>
                  <a:pt x="2213345" y="894907"/>
                  <a:pt x="2502195" y="455428"/>
                  <a:pt x="2934586" y="233916"/>
                </a:cubicBezTo>
                <a:cubicBezTo>
                  <a:pt x="3366977" y="12404"/>
                  <a:pt x="3921642" y="6202"/>
                  <a:pt x="4476307" y="0"/>
                </a:cubicBezTo>
              </a:path>
            </a:pathLst>
          </a:custGeom>
          <a:noFill/>
          <a:ln>
            <a:solidFill>
              <a:srgbClr val="26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47887" y="1209342"/>
            <a:ext cx="4508647" cy="4500895"/>
          </a:xfrm>
          <a:custGeom>
            <a:avLst/>
            <a:gdLst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1881963 w 4476307"/>
              <a:gd name="connsiteY2" fmla="*/ 1329070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2137118 w 4476307"/>
              <a:gd name="connsiteY2" fmla="*/ 1059764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420330 h 3420330"/>
              <a:gd name="connsiteX1" fmla="*/ 946297 w 4476307"/>
              <a:gd name="connsiteY1" fmla="*/ 2920600 h 3420330"/>
              <a:gd name="connsiteX2" fmla="*/ 2137118 w 4476307"/>
              <a:gd name="connsiteY2" fmla="*/ 1141471 h 3420330"/>
              <a:gd name="connsiteX3" fmla="*/ 3402372 w 4476307"/>
              <a:gd name="connsiteY3" fmla="*/ 176627 h 3420330"/>
              <a:gd name="connsiteX4" fmla="*/ 4476307 w 4476307"/>
              <a:gd name="connsiteY4" fmla="*/ 81707 h 3420330"/>
              <a:gd name="connsiteX0" fmla="*/ 0 w 4561359"/>
              <a:gd name="connsiteY0" fmla="*/ 3573179 h 3573179"/>
              <a:gd name="connsiteX1" fmla="*/ 946297 w 4561359"/>
              <a:gd name="connsiteY1" fmla="*/ 3073449 h 3573179"/>
              <a:gd name="connsiteX2" fmla="*/ 2137118 w 4561359"/>
              <a:gd name="connsiteY2" fmla="*/ 1294320 h 3573179"/>
              <a:gd name="connsiteX3" fmla="*/ 3402372 w 4561359"/>
              <a:gd name="connsiteY3" fmla="*/ 329476 h 3573179"/>
              <a:gd name="connsiteX4" fmla="*/ 4561359 w 4561359"/>
              <a:gd name="connsiteY4" fmla="*/ 0 h 3573179"/>
              <a:gd name="connsiteX0" fmla="*/ 0 w 4561359"/>
              <a:gd name="connsiteY0" fmla="*/ 3573179 h 3573179"/>
              <a:gd name="connsiteX1" fmla="*/ 946297 w 4561359"/>
              <a:gd name="connsiteY1" fmla="*/ 3073449 h 3573179"/>
              <a:gd name="connsiteX2" fmla="*/ 2137118 w 4561359"/>
              <a:gd name="connsiteY2" fmla="*/ 1294320 h 3573179"/>
              <a:gd name="connsiteX3" fmla="*/ 3402372 w 4561359"/>
              <a:gd name="connsiteY3" fmla="*/ 329476 h 3573179"/>
              <a:gd name="connsiteX4" fmla="*/ 4561359 w 4561359"/>
              <a:gd name="connsiteY4" fmla="*/ 0 h 3573179"/>
              <a:gd name="connsiteX0" fmla="*/ 0 w 4518833"/>
              <a:gd name="connsiteY0" fmla="*/ 3651364 h 3651364"/>
              <a:gd name="connsiteX1" fmla="*/ 946297 w 4518833"/>
              <a:gd name="connsiteY1" fmla="*/ 3151634 h 3651364"/>
              <a:gd name="connsiteX2" fmla="*/ 2137118 w 4518833"/>
              <a:gd name="connsiteY2" fmla="*/ 1372505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946297 w 4518833"/>
              <a:gd name="connsiteY1" fmla="*/ 3151634 h 3651364"/>
              <a:gd name="connsiteX2" fmla="*/ 2137118 w 4518833"/>
              <a:gd name="connsiteY2" fmla="*/ 1372505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137118 w 4518833"/>
              <a:gd name="connsiteY2" fmla="*/ 1372505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211539 w 4518833"/>
              <a:gd name="connsiteY2" fmla="*/ 1320382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349750 w 4518833"/>
              <a:gd name="connsiteY2" fmla="*/ 1250884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349750 w 4518833"/>
              <a:gd name="connsiteY2" fmla="*/ 1250884 h 3651364"/>
              <a:gd name="connsiteX3" fmla="*/ 3476793 w 4518833"/>
              <a:gd name="connsiteY3" fmla="*/ 364225 h 3651364"/>
              <a:gd name="connsiteX4" fmla="*/ 4518833 w 4518833"/>
              <a:gd name="connsiteY4" fmla="*/ 0 h 3651364"/>
              <a:gd name="connsiteX0" fmla="*/ 0 w 4508201"/>
              <a:gd name="connsiteY0" fmla="*/ 3677426 h 3677426"/>
              <a:gd name="connsiteX1" fmla="*/ 1010087 w 4508201"/>
              <a:gd name="connsiteY1" fmla="*/ 3082136 h 3677426"/>
              <a:gd name="connsiteX2" fmla="*/ 2349750 w 4508201"/>
              <a:gd name="connsiteY2" fmla="*/ 1276946 h 3677426"/>
              <a:gd name="connsiteX3" fmla="*/ 3476793 w 4508201"/>
              <a:gd name="connsiteY3" fmla="*/ 390287 h 3677426"/>
              <a:gd name="connsiteX4" fmla="*/ 4508201 w 4508201"/>
              <a:gd name="connsiteY4" fmla="*/ 0 h 3677426"/>
              <a:gd name="connsiteX0" fmla="*/ 0 w 4508201"/>
              <a:gd name="connsiteY0" fmla="*/ 3677426 h 3677426"/>
              <a:gd name="connsiteX1" fmla="*/ 1010087 w 4508201"/>
              <a:gd name="connsiteY1" fmla="*/ 3082136 h 3677426"/>
              <a:gd name="connsiteX2" fmla="*/ 2349750 w 4508201"/>
              <a:gd name="connsiteY2" fmla="*/ 1276946 h 3677426"/>
              <a:gd name="connsiteX3" fmla="*/ 3476793 w 4508201"/>
              <a:gd name="connsiteY3" fmla="*/ 390287 h 3677426"/>
              <a:gd name="connsiteX4" fmla="*/ 4508201 w 4508201"/>
              <a:gd name="connsiteY4" fmla="*/ 0 h 367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8201" h="3677426">
                <a:moveTo>
                  <a:pt x="0" y="3677426"/>
                </a:moveTo>
                <a:cubicBezTo>
                  <a:pt x="316318" y="3595023"/>
                  <a:pt x="618462" y="3482216"/>
                  <a:pt x="1010087" y="3082136"/>
                </a:cubicBezTo>
                <a:cubicBezTo>
                  <a:pt x="1401712" y="2682056"/>
                  <a:pt x="1938633" y="1725587"/>
                  <a:pt x="2349750" y="1276946"/>
                </a:cubicBezTo>
                <a:cubicBezTo>
                  <a:pt x="2760867" y="828305"/>
                  <a:pt x="3117051" y="603111"/>
                  <a:pt x="3476793" y="390287"/>
                </a:cubicBezTo>
                <a:cubicBezTo>
                  <a:pt x="3836535" y="177463"/>
                  <a:pt x="3964168" y="162574"/>
                  <a:pt x="4508201" y="0"/>
                </a:cubicBezTo>
              </a:path>
            </a:pathLst>
          </a:custGeom>
          <a:noFill/>
          <a:ln>
            <a:solidFill>
              <a:srgbClr val="26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69113" y="5832475"/>
            <a:ext cx="371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3550" y="1427163"/>
            <a:ext cx="33813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4638" y="2798763"/>
            <a:ext cx="18240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j-lt"/>
              </a:rPr>
              <a:t>q = f(K=K</a:t>
            </a:r>
            <a:r>
              <a:rPr lang="en-US" i="0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en-US" i="0" dirty="0">
                <a:solidFill>
                  <a:schemeClr val="tx1"/>
                </a:solidFill>
                <a:latin typeface="+mj-lt"/>
              </a:rPr>
              <a:t>, L)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2105" y="1853018"/>
            <a:ext cx="177323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j-lt"/>
              </a:rPr>
              <a:t>q = f(K=K</a:t>
            </a:r>
            <a:r>
              <a:rPr lang="en-US" i="0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i="0" dirty="0">
                <a:solidFill>
                  <a:schemeClr val="tx1"/>
                </a:solidFill>
                <a:latin typeface="+mj-lt"/>
              </a:rPr>
              <a:t>, L)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98770" y="964573"/>
            <a:ext cx="17732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j-lt"/>
              </a:rPr>
              <a:t>q = f(K=K</a:t>
            </a:r>
            <a:r>
              <a:rPr lang="en-US" i="0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i="0" dirty="0">
                <a:solidFill>
                  <a:schemeClr val="tx1"/>
                </a:solidFill>
                <a:latin typeface="+mj-lt"/>
              </a:rPr>
              <a:t>, L)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775" y="2089150"/>
            <a:ext cx="18923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In the short run, we assume, the quantity of at least one input used --but not all -- is fixed.</a:t>
            </a:r>
          </a:p>
        </p:txBody>
      </p:sp>
      <p:sp>
        <p:nvSpPr>
          <p:cNvPr id="2" name="Oval 1"/>
          <p:cNvSpPr/>
          <p:nvPr/>
        </p:nvSpPr>
        <p:spPr>
          <a:xfrm>
            <a:off x="3456432" y="4828032"/>
            <a:ext cx="45719" cy="45719"/>
          </a:xfrm>
          <a:prstGeom prst="ellipse">
            <a:avLst/>
          </a:prstGeom>
          <a:solidFill>
            <a:srgbClr val="190DFF"/>
          </a:solidFill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08832" y="4440936"/>
            <a:ext cx="45719" cy="45719"/>
          </a:xfrm>
          <a:prstGeom prst="ellipse">
            <a:avLst/>
          </a:prstGeom>
          <a:solidFill>
            <a:srgbClr val="190DFF"/>
          </a:solidFill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52088" y="3980688"/>
            <a:ext cx="45719" cy="45719"/>
          </a:xfrm>
          <a:prstGeom prst="ellipse">
            <a:avLst/>
          </a:prstGeom>
          <a:solidFill>
            <a:srgbClr val="190DFF"/>
          </a:solidFill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 constant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6775" y="5710238"/>
            <a:ext cx="48164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136775" y="1624013"/>
            <a:ext cx="0" cy="4086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82368" y="5832475"/>
            <a:ext cx="34496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+mn-lt"/>
              </a:rPr>
              <a:t>K</a:t>
            </a:r>
            <a:endParaRPr lang="en-US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3550" y="1427163"/>
            <a:ext cx="33813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1950" y="2798763"/>
            <a:ext cx="16748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j-lt"/>
              </a:rPr>
              <a:t>q = f(K,L=L</a:t>
            </a:r>
            <a:r>
              <a:rPr lang="en-US" i="0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en-US" i="0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22583" y="1821120"/>
            <a:ext cx="16748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j-lt"/>
              </a:rPr>
              <a:t>q = f(K,L=L</a:t>
            </a:r>
            <a:r>
              <a:rPr lang="en-US" i="0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i="0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26718" y="1007104"/>
            <a:ext cx="16748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j-lt"/>
              </a:rPr>
              <a:t>q = f(K,L=L</a:t>
            </a:r>
            <a:r>
              <a:rPr lang="en-US" i="0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i="0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775" y="1770063"/>
            <a:ext cx="18923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L and K are just names for inputs. Either one could be fixed in the short run.</a:t>
            </a:r>
          </a:p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Just intuitive that K is fixed and L variable in the SR.</a:t>
            </a:r>
          </a:p>
        </p:txBody>
      </p:sp>
      <p:sp>
        <p:nvSpPr>
          <p:cNvPr id="18" name="Freeform 17"/>
          <p:cNvSpPr/>
          <p:nvPr/>
        </p:nvSpPr>
        <p:spPr>
          <a:xfrm>
            <a:off x="2147887" y="2031003"/>
            <a:ext cx="4495777" cy="3668119"/>
          </a:xfrm>
          <a:custGeom>
            <a:avLst/>
            <a:gdLst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1881963 w 4476307"/>
              <a:gd name="connsiteY2" fmla="*/ 1329070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2051881 w 4476307"/>
              <a:gd name="connsiteY2" fmla="*/ 1137722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400649 h 3400649"/>
              <a:gd name="connsiteX1" fmla="*/ 946297 w 4476307"/>
              <a:gd name="connsiteY1" fmla="*/ 2900919 h 3400649"/>
              <a:gd name="connsiteX2" fmla="*/ 2051881 w 4476307"/>
              <a:gd name="connsiteY2" fmla="*/ 1199748 h 3400649"/>
              <a:gd name="connsiteX3" fmla="*/ 3274504 w 4476307"/>
              <a:gd name="connsiteY3" fmla="*/ 189620 h 3400649"/>
              <a:gd name="connsiteX4" fmla="*/ 4476307 w 4476307"/>
              <a:gd name="connsiteY4" fmla="*/ 62026 h 3400649"/>
              <a:gd name="connsiteX0" fmla="*/ 0 w 4560917"/>
              <a:gd name="connsiteY0" fmla="*/ 3444949 h 3444949"/>
              <a:gd name="connsiteX1" fmla="*/ 946297 w 4560917"/>
              <a:gd name="connsiteY1" fmla="*/ 2945219 h 3444949"/>
              <a:gd name="connsiteX2" fmla="*/ 2051881 w 4560917"/>
              <a:gd name="connsiteY2" fmla="*/ 1244048 h 3444949"/>
              <a:gd name="connsiteX3" fmla="*/ 3274504 w 4560917"/>
              <a:gd name="connsiteY3" fmla="*/ 233920 h 3444949"/>
              <a:gd name="connsiteX4" fmla="*/ 4560917 w 4560917"/>
              <a:gd name="connsiteY4" fmla="*/ 0 h 3444949"/>
              <a:gd name="connsiteX0" fmla="*/ 0 w 4602992"/>
              <a:gd name="connsiteY0" fmla="*/ 3498114 h 3498114"/>
              <a:gd name="connsiteX1" fmla="*/ 946297 w 4602992"/>
              <a:gd name="connsiteY1" fmla="*/ 2998384 h 3498114"/>
              <a:gd name="connsiteX2" fmla="*/ 2051881 w 4602992"/>
              <a:gd name="connsiteY2" fmla="*/ 1297213 h 3498114"/>
              <a:gd name="connsiteX3" fmla="*/ 3274504 w 4602992"/>
              <a:gd name="connsiteY3" fmla="*/ 287085 h 3498114"/>
              <a:gd name="connsiteX4" fmla="*/ 4602992 w 4602992"/>
              <a:gd name="connsiteY4" fmla="*/ 0 h 3498114"/>
              <a:gd name="connsiteX0" fmla="*/ 0 w 4528116"/>
              <a:gd name="connsiteY0" fmla="*/ 3519380 h 3519380"/>
              <a:gd name="connsiteX1" fmla="*/ 946297 w 4528116"/>
              <a:gd name="connsiteY1" fmla="*/ 3019650 h 3519380"/>
              <a:gd name="connsiteX2" fmla="*/ 2051881 w 4528116"/>
              <a:gd name="connsiteY2" fmla="*/ 1318479 h 3519380"/>
              <a:gd name="connsiteX3" fmla="*/ 3274504 w 4528116"/>
              <a:gd name="connsiteY3" fmla="*/ 308351 h 3519380"/>
              <a:gd name="connsiteX4" fmla="*/ 4528116 w 4528116"/>
              <a:gd name="connsiteY4" fmla="*/ 0 h 3519380"/>
              <a:gd name="connsiteX0" fmla="*/ 0 w 4528116"/>
              <a:gd name="connsiteY0" fmla="*/ 3519380 h 3519380"/>
              <a:gd name="connsiteX1" fmla="*/ 946297 w 4528116"/>
              <a:gd name="connsiteY1" fmla="*/ 3019650 h 3519380"/>
              <a:gd name="connsiteX2" fmla="*/ 2051881 w 4528116"/>
              <a:gd name="connsiteY2" fmla="*/ 1318479 h 3519380"/>
              <a:gd name="connsiteX3" fmla="*/ 3274504 w 4528116"/>
              <a:gd name="connsiteY3" fmla="*/ 308351 h 3519380"/>
              <a:gd name="connsiteX4" fmla="*/ 4528116 w 4528116"/>
              <a:gd name="connsiteY4" fmla="*/ 0 h 3519380"/>
              <a:gd name="connsiteX0" fmla="*/ 0 w 4463879"/>
              <a:gd name="connsiteY0" fmla="*/ 3583177 h 3583177"/>
              <a:gd name="connsiteX1" fmla="*/ 946297 w 4463879"/>
              <a:gd name="connsiteY1" fmla="*/ 3083447 h 3583177"/>
              <a:gd name="connsiteX2" fmla="*/ 2051881 w 4463879"/>
              <a:gd name="connsiteY2" fmla="*/ 1382276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946297 w 4463879"/>
              <a:gd name="connsiteY1" fmla="*/ 3083447 h 3583177"/>
              <a:gd name="connsiteX2" fmla="*/ 2051881 w 4463879"/>
              <a:gd name="connsiteY2" fmla="*/ 1382276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946297 w 4463879"/>
              <a:gd name="connsiteY1" fmla="*/ 3083447 h 3583177"/>
              <a:gd name="connsiteX2" fmla="*/ 2168624 w 4463879"/>
              <a:gd name="connsiteY2" fmla="*/ 1244094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1009992 w 4463879"/>
              <a:gd name="connsiteY1" fmla="*/ 2998487 h 3583177"/>
              <a:gd name="connsiteX2" fmla="*/ 2168624 w 4463879"/>
              <a:gd name="connsiteY2" fmla="*/ 1244094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1009992 w 4463879"/>
              <a:gd name="connsiteY1" fmla="*/ 2998487 h 3583177"/>
              <a:gd name="connsiteX2" fmla="*/ 2242830 w 4463879"/>
              <a:gd name="connsiteY2" fmla="*/ 1212237 h 3583177"/>
              <a:gd name="connsiteX3" fmla="*/ 3274504 w 4463879"/>
              <a:gd name="connsiteY3" fmla="*/ 372148 h 3583177"/>
              <a:gd name="connsiteX4" fmla="*/ 4463879 w 4463879"/>
              <a:gd name="connsiteY4" fmla="*/ 0 h 3583177"/>
              <a:gd name="connsiteX0" fmla="*/ 0 w 4463879"/>
              <a:gd name="connsiteY0" fmla="*/ 3583177 h 3583177"/>
              <a:gd name="connsiteX1" fmla="*/ 1009992 w 4463879"/>
              <a:gd name="connsiteY1" fmla="*/ 2998487 h 3583177"/>
              <a:gd name="connsiteX2" fmla="*/ 2242830 w 4463879"/>
              <a:gd name="connsiteY2" fmla="*/ 1212237 h 3583177"/>
              <a:gd name="connsiteX3" fmla="*/ 3391126 w 4463879"/>
              <a:gd name="connsiteY3" fmla="*/ 287098 h 3583177"/>
              <a:gd name="connsiteX4" fmla="*/ 4463879 w 4463879"/>
              <a:gd name="connsiteY4" fmla="*/ 0 h 3583177"/>
              <a:gd name="connsiteX0" fmla="*/ 0 w 4495332"/>
              <a:gd name="connsiteY0" fmla="*/ 3668241 h 3668241"/>
              <a:gd name="connsiteX1" fmla="*/ 1009992 w 4495332"/>
              <a:gd name="connsiteY1" fmla="*/ 3083551 h 3668241"/>
              <a:gd name="connsiteX2" fmla="*/ 2242830 w 4495332"/>
              <a:gd name="connsiteY2" fmla="*/ 1297301 h 3668241"/>
              <a:gd name="connsiteX3" fmla="*/ 3391126 w 4495332"/>
              <a:gd name="connsiteY3" fmla="*/ 372162 h 3668241"/>
              <a:gd name="connsiteX4" fmla="*/ 4495332 w 4495332"/>
              <a:gd name="connsiteY4" fmla="*/ 0 h 3668241"/>
              <a:gd name="connsiteX0" fmla="*/ 0 w 4495332"/>
              <a:gd name="connsiteY0" fmla="*/ 3668241 h 3668241"/>
              <a:gd name="connsiteX1" fmla="*/ 1009992 w 4495332"/>
              <a:gd name="connsiteY1" fmla="*/ 3083551 h 3668241"/>
              <a:gd name="connsiteX2" fmla="*/ 2242830 w 4495332"/>
              <a:gd name="connsiteY2" fmla="*/ 1297301 h 3668241"/>
              <a:gd name="connsiteX3" fmla="*/ 3391126 w 4495332"/>
              <a:gd name="connsiteY3" fmla="*/ 372162 h 3668241"/>
              <a:gd name="connsiteX4" fmla="*/ 4495332 w 4495332"/>
              <a:gd name="connsiteY4" fmla="*/ 0 h 366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332" h="3668241">
                <a:moveTo>
                  <a:pt x="0" y="3668241"/>
                </a:moveTo>
                <a:cubicBezTo>
                  <a:pt x="316318" y="3585838"/>
                  <a:pt x="636187" y="3478708"/>
                  <a:pt x="1009992" y="3083551"/>
                </a:cubicBezTo>
                <a:cubicBezTo>
                  <a:pt x="1383797" y="2688394"/>
                  <a:pt x="1845974" y="1749199"/>
                  <a:pt x="2242830" y="1297301"/>
                </a:cubicBezTo>
                <a:cubicBezTo>
                  <a:pt x="2639686" y="845403"/>
                  <a:pt x="3015709" y="588379"/>
                  <a:pt x="3391126" y="372162"/>
                </a:cubicBezTo>
                <a:cubicBezTo>
                  <a:pt x="3766543" y="155945"/>
                  <a:pt x="3918238" y="123169"/>
                  <a:pt x="4495332" y="0"/>
                </a:cubicBezTo>
              </a:path>
            </a:pathLst>
          </a:custGeom>
          <a:noFill/>
          <a:ln>
            <a:solidFill>
              <a:srgbClr val="26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147888" y="3030538"/>
            <a:ext cx="4476750" cy="2679700"/>
          </a:xfrm>
          <a:custGeom>
            <a:avLst/>
            <a:gdLst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1881963 w 4476307"/>
              <a:gd name="connsiteY2" fmla="*/ 1329070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307" h="3338623">
                <a:moveTo>
                  <a:pt x="0" y="3338623"/>
                </a:moveTo>
                <a:cubicBezTo>
                  <a:pt x="316318" y="3256220"/>
                  <a:pt x="632637" y="3173818"/>
                  <a:pt x="946297" y="2838893"/>
                </a:cubicBezTo>
                <a:cubicBezTo>
                  <a:pt x="1259957" y="2503968"/>
                  <a:pt x="1550581" y="1763233"/>
                  <a:pt x="1881963" y="1329070"/>
                </a:cubicBezTo>
                <a:cubicBezTo>
                  <a:pt x="2213345" y="894907"/>
                  <a:pt x="2502195" y="455428"/>
                  <a:pt x="2934586" y="233916"/>
                </a:cubicBezTo>
                <a:cubicBezTo>
                  <a:pt x="3366977" y="12404"/>
                  <a:pt x="3921642" y="6202"/>
                  <a:pt x="4476307" y="0"/>
                </a:cubicBezTo>
              </a:path>
            </a:pathLst>
          </a:custGeom>
          <a:noFill/>
          <a:ln>
            <a:solidFill>
              <a:srgbClr val="26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47887" y="1209342"/>
            <a:ext cx="4508647" cy="4500895"/>
          </a:xfrm>
          <a:custGeom>
            <a:avLst/>
            <a:gdLst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1881963 w 4476307"/>
              <a:gd name="connsiteY2" fmla="*/ 1329070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338623 h 3338623"/>
              <a:gd name="connsiteX1" fmla="*/ 946297 w 4476307"/>
              <a:gd name="connsiteY1" fmla="*/ 2838893 h 3338623"/>
              <a:gd name="connsiteX2" fmla="*/ 2137118 w 4476307"/>
              <a:gd name="connsiteY2" fmla="*/ 1059764 h 3338623"/>
              <a:gd name="connsiteX3" fmla="*/ 2934586 w 4476307"/>
              <a:gd name="connsiteY3" fmla="*/ 233916 h 3338623"/>
              <a:gd name="connsiteX4" fmla="*/ 4476307 w 4476307"/>
              <a:gd name="connsiteY4" fmla="*/ 0 h 3338623"/>
              <a:gd name="connsiteX0" fmla="*/ 0 w 4476307"/>
              <a:gd name="connsiteY0" fmla="*/ 3420330 h 3420330"/>
              <a:gd name="connsiteX1" fmla="*/ 946297 w 4476307"/>
              <a:gd name="connsiteY1" fmla="*/ 2920600 h 3420330"/>
              <a:gd name="connsiteX2" fmla="*/ 2137118 w 4476307"/>
              <a:gd name="connsiteY2" fmla="*/ 1141471 h 3420330"/>
              <a:gd name="connsiteX3" fmla="*/ 3402372 w 4476307"/>
              <a:gd name="connsiteY3" fmla="*/ 176627 h 3420330"/>
              <a:gd name="connsiteX4" fmla="*/ 4476307 w 4476307"/>
              <a:gd name="connsiteY4" fmla="*/ 81707 h 3420330"/>
              <a:gd name="connsiteX0" fmla="*/ 0 w 4561359"/>
              <a:gd name="connsiteY0" fmla="*/ 3573179 h 3573179"/>
              <a:gd name="connsiteX1" fmla="*/ 946297 w 4561359"/>
              <a:gd name="connsiteY1" fmla="*/ 3073449 h 3573179"/>
              <a:gd name="connsiteX2" fmla="*/ 2137118 w 4561359"/>
              <a:gd name="connsiteY2" fmla="*/ 1294320 h 3573179"/>
              <a:gd name="connsiteX3" fmla="*/ 3402372 w 4561359"/>
              <a:gd name="connsiteY3" fmla="*/ 329476 h 3573179"/>
              <a:gd name="connsiteX4" fmla="*/ 4561359 w 4561359"/>
              <a:gd name="connsiteY4" fmla="*/ 0 h 3573179"/>
              <a:gd name="connsiteX0" fmla="*/ 0 w 4561359"/>
              <a:gd name="connsiteY0" fmla="*/ 3573179 h 3573179"/>
              <a:gd name="connsiteX1" fmla="*/ 946297 w 4561359"/>
              <a:gd name="connsiteY1" fmla="*/ 3073449 h 3573179"/>
              <a:gd name="connsiteX2" fmla="*/ 2137118 w 4561359"/>
              <a:gd name="connsiteY2" fmla="*/ 1294320 h 3573179"/>
              <a:gd name="connsiteX3" fmla="*/ 3402372 w 4561359"/>
              <a:gd name="connsiteY3" fmla="*/ 329476 h 3573179"/>
              <a:gd name="connsiteX4" fmla="*/ 4561359 w 4561359"/>
              <a:gd name="connsiteY4" fmla="*/ 0 h 3573179"/>
              <a:gd name="connsiteX0" fmla="*/ 0 w 4518833"/>
              <a:gd name="connsiteY0" fmla="*/ 3651364 h 3651364"/>
              <a:gd name="connsiteX1" fmla="*/ 946297 w 4518833"/>
              <a:gd name="connsiteY1" fmla="*/ 3151634 h 3651364"/>
              <a:gd name="connsiteX2" fmla="*/ 2137118 w 4518833"/>
              <a:gd name="connsiteY2" fmla="*/ 1372505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946297 w 4518833"/>
              <a:gd name="connsiteY1" fmla="*/ 3151634 h 3651364"/>
              <a:gd name="connsiteX2" fmla="*/ 2137118 w 4518833"/>
              <a:gd name="connsiteY2" fmla="*/ 1372505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137118 w 4518833"/>
              <a:gd name="connsiteY2" fmla="*/ 1372505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211539 w 4518833"/>
              <a:gd name="connsiteY2" fmla="*/ 1320382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349750 w 4518833"/>
              <a:gd name="connsiteY2" fmla="*/ 1250884 h 3651364"/>
              <a:gd name="connsiteX3" fmla="*/ 3402372 w 4518833"/>
              <a:gd name="connsiteY3" fmla="*/ 407661 h 3651364"/>
              <a:gd name="connsiteX4" fmla="*/ 4518833 w 4518833"/>
              <a:gd name="connsiteY4" fmla="*/ 0 h 3651364"/>
              <a:gd name="connsiteX0" fmla="*/ 0 w 4518833"/>
              <a:gd name="connsiteY0" fmla="*/ 3651364 h 3651364"/>
              <a:gd name="connsiteX1" fmla="*/ 1010087 w 4518833"/>
              <a:gd name="connsiteY1" fmla="*/ 3056074 h 3651364"/>
              <a:gd name="connsiteX2" fmla="*/ 2349750 w 4518833"/>
              <a:gd name="connsiteY2" fmla="*/ 1250884 h 3651364"/>
              <a:gd name="connsiteX3" fmla="*/ 3476793 w 4518833"/>
              <a:gd name="connsiteY3" fmla="*/ 364225 h 3651364"/>
              <a:gd name="connsiteX4" fmla="*/ 4518833 w 4518833"/>
              <a:gd name="connsiteY4" fmla="*/ 0 h 3651364"/>
              <a:gd name="connsiteX0" fmla="*/ 0 w 4508201"/>
              <a:gd name="connsiteY0" fmla="*/ 3677426 h 3677426"/>
              <a:gd name="connsiteX1" fmla="*/ 1010087 w 4508201"/>
              <a:gd name="connsiteY1" fmla="*/ 3082136 h 3677426"/>
              <a:gd name="connsiteX2" fmla="*/ 2349750 w 4508201"/>
              <a:gd name="connsiteY2" fmla="*/ 1276946 h 3677426"/>
              <a:gd name="connsiteX3" fmla="*/ 3476793 w 4508201"/>
              <a:gd name="connsiteY3" fmla="*/ 390287 h 3677426"/>
              <a:gd name="connsiteX4" fmla="*/ 4508201 w 4508201"/>
              <a:gd name="connsiteY4" fmla="*/ 0 h 3677426"/>
              <a:gd name="connsiteX0" fmla="*/ 0 w 4508201"/>
              <a:gd name="connsiteY0" fmla="*/ 3677426 h 3677426"/>
              <a:gd name="connsiteX1" fmla="*/ 1010087 w 4508201"/>
              <a:gd name="connsiteY1" fmla="*/ 3082136 h 3677426"/>
              <a:gd name="connsiteX2" fmla="*/ 2349750 w 4508201"/>
              <a:gd name="connsiteY2" fmla="*/ 1276946 h 3677426"/>
              <a:gd name="connsiteX3" fmla="*/ 3476793 w 4508201"/>
              <a:gd name="connsiteY3" fmla="*/ 390287 h 3677426"/>
              <a:gd name="connsiteX4" fmla="*/ 4508201 w 4508201"/>
              <a:gd name="connsiteY4" fmla="*/ 0 h 367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8201" h="3677426">
                <a:moveTo>
                  <a:pt x="0" y="3677426"/>
                </a:moveTo>
                <a:cubicBezTo>
                  <a:pt x="316318" y="3595023"/>
                  <a:pt x="618462" y="3482216"/>
                  <a:pt x="1010087" y="3082136"/>
                </a:cubicBezTo>
                <a:cubicBezTo>
                  <a:pt x="1401712" y="2682056"/>
                  <a:pt x="1938633" y="1725587"/>
                  <a:pt x="2349750" y="1276946"/>
                </a:cubicBezTo>
                <a:cubicBezTo>
                  <a:pt x="2760867" y="828305"/>
                  <a:pt x="3117051" y="603111"/>
                  <a:pt x="3476793" y="390287"/>
                </a:cubicBezTo>
                <a:cubicBezTo>
                  <a:pt x="3836535" y="177463"/>
                  <a:pt x="3964168" y="162574"/>
                  <a:pt x="4508201" y="0"/>
                </a:cubicBezTo>
              </a:path>
            </a:pathLst>
          </a:custGeom>
          <a:noFill/>
          <a:ln>
            <a:solidFill>
              <a:srgbClr val="2600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56432" y="4828032"/>
            <a:ext cx="45719" cy="45719"/>
          </a:xfrm>
          <a:prstGeom prst="ellipse">
            <a:avLst/>
          </a:prstGeom>
          <a:solidFill>
            <a:srgbClr val="190DFF"/>
          </a:solidFill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08832" y="4440936"/>
            <a:ext cx="45719" cy="45719"/>
          </a:xfrm>
          <a:prstGeom prst="ellipse">
            <a:avLst/>
          </a:prstGeom>
          <a:solidFill>
            <a:srgbClr val="190DFF"/>
          </a:solidFill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52088" y="3980688"/>
            <a:ext cx="45719" cy="45719"/>
          </a:xfrm>
          <a:prstGeom prst="ellipse">
            <a:avLst/>
          </a:prstGeom>
          <a:solidFill>
            <a:srgbClr val="190DFF"/>
          </a:solidFill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and then LR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we’ll think about the short run, and then turn to the long run.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223838"/>
            <a:ext cx="7772400" cy="923925"/>
          </a:xfrm>
        </p:spPr>
        <p:txBody>
          <a:bodyPr/>
          <a:lstStyle/>
          <a:p>
            <a:pPr eaLnBrk="1" hangingPunct="1"/>
            <a:r>
              <a:rPr lang="en-US" smtClean="0"/>
              <a:t>Marginal Physical Product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738"/>
            <a:ext cx="8229600" cy="2520950"/>
          </a:xfrm>
        </p:spPr>
        <p:txBody>
          <a:bodyPr/>
          <a:lstStyle/>
          <a:p>
            <a:pPr eaLnBrk="1" hangingPunct="1"/>
            <a:r>
              <a:rPr lang="en-US" dirty="0" smtClean="0"/>
              <a:t>Marginal Product is the additional output that can be produced by employing one more unit of that input</a:t>
            </a:r>
          </a:p>
          <a:p>
            <a:pPr lvl="1" eaLnBrk="1" hangingPunct="1"/>
            <a:r>
              <a:rPr lang="en-US" dirty="0" smtClean="0"/>
              <a:t>holding other inputs constant, so a short run concept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4807"/>
              </p:ext>
            </p:extLst>
          </p:nvPr>
        </p:nvGraphicFramePr>
        <p:xfrm>
          <a:off x="1274255" y="3791204"/>
          <a:ext cx="60452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2590560" imgH="812520" progId="Equation.DSMT4">
                  <p:embed/>
                </p:oleObj>
              </mc:Choice>
              <mc:Fallback>
                <p:oleObj name="Equation" r:id="rId3" imgW="2590560" imgH="81252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255" y="3791204"/>
                        <a:ext cx="6045200" cy="200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853250" y="210312"/>
            <a:ext cx="7570787" cy="79552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300" dirty="0" smtClean="0"/>
              <a:t>Marginal Productivity Assumptions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9848"/>
            <a:ext cx="8153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We assume managers are not going to allow employees in the building if they bring total output down.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However, over the range where profit is maximized, marginal products are positive.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750602"/>
              </p:ext>
            </p:extLst>
          </p:nvPr>
        </p:nvGraphicFramePr>
        <p:xfrm>
          <a:off x="3079941" y="2803589"/>
          <a:ext cx="24892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1066680" imgH="812520" progId="Equation.DSMT4">
                  <p:embed/>
                </p:oleObj>
              </mc:Choice>
              <mc:Fallback>
                <p:oleObj name="Equation" r:id="rId3" imgW="1066680" imgH="81252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941" y="2803589"/>
                        <a:ext cx="2489200" cy="200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Increasing and Diminishing Marginal Product (assumes something is fixed)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13" y="1541463"/>
            <a:ext cx="8580437" cy="5018087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Empirically, economists find that most production processes exhibit (as L increases from zero):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Increasing Marginal Returns – each worker added causes output to increase by more than the previous worker (workers are not able to gain from specialization, K is fixed)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And then…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Decreasing Marginal Returns –workers added to production add less to output than the previous worker (workers crowd each other as they try to share a fixed amount of capital)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853250" y="210312"/>
            <a:ext cx="7570787" cy="79552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300" dirty="0" smtClean="0"/>
              <a:t>Marginal Productivity Assumptions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9848"/>
            <a:ext cx="8253984" cy="565099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Because of IMR and DMR, these are possible: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Whether MP is always diminishing or whether it first increases and then diminishes depends on the context of the economic discussion.</a:t>
            </a:r>
          </a:p>
          <a:p>
            <a:pPr eaLnBrk="1" hangingPunct="1"/>
            <a:r>
              <a:rPr lang="en-US" sz="2800" dirty="0"/>
              <a:t>In economics classes, we think of increasing marginal returns and then diminishing marginal returns (need this for a U-shaped MC curve).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563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613232"/>
              </p:ext>
            </p:extLst>
          </p:nvPr>
        </p:nvGraphicFramePr>
        <p:xfrm>
          <a:off x="2581847" y="1630363"/>
          <a:ext cx="3380041" cy="1909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2" name="Equation" r:id="rId3" imgW="1562040" imgH="838080" progId="Equation.DSMT4">
                  <p:embed/>
                </p:oleObj>
              </mc:Choice>
              <mc:Fallback>
                <p:oleObj name="Equation" r:id="rId3" imgW="1562040" imgH="838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847" y="1630363"/>
                        <a:ext cx="3380041" cy="1909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7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MP Assumptions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2725" y="1339850"/>
            <a:ext cx="8697913" cy="5135563"/>
          </a:xfrm>
        </p:spPr>
        <p:txBody>
          <a:bodyPr/>
          <a:lstStyle/>
          <a:p>
            <a:pPr eaLnBrk="1" hangingPunct="1"/>
            <a:r>
              <a:rPr lang="en-US" dirty="0" smtClean="0"/>
              <a:t>As revenue or profit max means producing where MC is rising (MP</a:t>
            </a:r>
            <a:r>
              <a:rPr lang="en-US" baseline="-25000" dirty="0" smtClean="0"/>
              <a:t>L</a:t>
            </a:r>
            <a:r>
              <a:rPr lang="en-US" dirty="0" smtClean="0"/>
              <a:t> is falling), theoretically, we tend to ignore IMR and assume DMR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639354"/>
              </p:ext>
            </p:extLst>
          </p:nvPr>
        </p:nvGraphicFramePr>
        <p:xfrm>
          <a:off x="2763838" y="3322638"/>
          <a:ext cx="2776537" cy="190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6" name="Equation" r:id="rId3" imgW="1282680" imgH="838080" progId="Equation.DSMT4">
                  <p:embed/>
                </p:oleObj>
              </mc:Choice>
              <mc:Fallback>
                <p:oleObj name="Equation" r:id="rId3" imgW="1282680" imgH="838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3322638"/>
                        <a:ext cx="2776537" cy="190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95363"/>
          </a:xfrm>
        </p:spPr>
        <p:txBody>
          <a:bodyPr/>
          <a:lstStyle/>
          <a:p>
            <a:pPr eaLnBrk="1" hangingPunct="1"/>
            <a:r>
              <a:rPr lang="en-US" dirty="0" smtClean="0"/>
              <a:t>Technology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physical laws of nature and limits of material availability and human understanding that govern what is possible in converting inputs into output.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2600C8"/>
                </a:solidFill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1938"/>
            <a:ext cx="9144000" cy="896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300" dirty="0" smtClean="0"/>
              <a:t>Malthus and Diminishing Marginal Productivity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71475" y="1116013"/>
            <a:ext cx="8467725" cy="5284787"/>
          </a:xfrm>
        </p:spPr>
        <p:txBody>
          <a:bodyPr/>
          <a:lstStyle/>
          <a:p>
            <a:pPr eaLnBrk="1" hangingPunct="1"/>
            <a:r>
              <a:rPr lang="en-US" dirty="0" smtClean="0"/>
              <a:t>He argued that population growth meant declining marginal labor productivity</a:t>
            </a:r>
          </a:p>
          <a:p>
            <a:pPr lvl="1" eaLnBrk="1" hangingPunct="1"/>
            <a:r>
              <a:rPr lang="en-US" dirty="0" smtClean="0"/>
              <a:t>His mistake was holding all else (except labor, i.e. population) constant.</a:t>
            </a:r>
          </a:p>
          <a:p>
            <a:pPr lvl="1" eaLnBrk="1" hangingPunct="1"/>
            <a:r>
              <a:rPr lang="en-US" dirty="0" smtClean="0"/>
              <a:t>Ignored technological growth. </a:t>
            </a:r>
          </a:p>
          <a:p>
            <a:pPr lvl="1" eaLnBrk="1" hangingPunct="1"/>
            <a:r>
              <a:rPr lang="en-US" dirty="0" smtClean="0"/>
              <a:t>Productivity was actually growing exponentially, but at such a slow rate that he did not see it.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339850" y="4624388"/>
            <a:ext cx="11113" cy="18399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39850" y="6464300"/>
            <a:ext cx="68040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1350963" y="4827588"/>
            <a:ext cx="6134100" cy="1509712"/>
          </a:xfrm>
          <a:custGeom>
            <a:avLst/>
            <a:gdLst>
              <a:gd name="connsiteX0" fmla="*/ 0 w 6687879"/>
              <a:gd name="connsiteY0" fmla="*/ 1509824 h 1509824"/>
              <a:gd name="connsiteX1" fmla="*/ 5411972 w 6687879"/>
              <a:gd name="connsiteY1" fmla="*/ 1233377 h 1509824"/>
              <a:gd name="connsiteX2" fmla="*/ 6687879 w 6687879"/>
              <a:gd name="connsiteY2" fmla="*/ 0 h 150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7879" h="1509824">
                <a:moveTo>
                  <a:pt x="0" y="1509824"/>
                </a:moveTo>
                <a:cubicBezTo>
                  <a:pt x="2148663" y="1497419"/>
                  <a:pt x="4297326" y="1485014"/>
                  <a:pt x="5411972" y="1233377"/>
                </a:cubicBezTo>
                <a:cubicBezTo>
                  <a:pt x="6526618" y="981740"/>
                  <a:pt x="6607248" y="490870"/>
                  <a:pt x="668787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91500" y="6337300"/>
            <a:ext cx="6572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638675"/>
            <a:ext cx="1563688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i="0" dirty="0">
                <a:solidFill>
                  <a:schemeClr val="tx1"/>
                </a:solidFill>
                <a:latin typeface="+mn-lt"/>
              </a:rPr>
              <a:t>Per Capita Output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8988" y="6519863"/>
            <a:ext cx="595312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chemeClr val="tx1"/>
                </a:solidFill>
                <a:latin typeface="+mn-lt"/>
              </a:rPr>
              <a:t>1800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6550" y="6518275"/>
            <a:ext cx="5953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chemeClr val="tx1"/>
                </a:solidFill>
                <a:latin typeface="+mn-lt"/>
              </a:rPr>
              <a:t>1840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19825" y="6518275"/>
            <a:ext cx="59531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chemeClr val="tx1"/>
                </a:solidFill>
                <a:latin typeface="+mn-lt"/>
              </a:rPr>
              <a:t>1880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14538" y="4975225"/>
            <a:ext cx="28606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chemeClr val="tx1"/>
                </a:solidFill>
                <a:latin typeface="+mn-lt"/>
              </a:rPr>
              <a:t>Essay on the Principle of Population, 1</a:t>
            </a:r>
            <a:r>
              <a:rPr lang="en-US" sz="1600" i="0" baseline="30000" dirty="0">
                <a:solidFill>
                  <a:schemeClr val="tx1"/>
                </a:solidFill>
                <a:latin typeface="+mn-lt"/>
              </a:rPr>
              <a:t>st</a:t>
            </a:r>
            <a:r>
              <a:rPr lang="en-US" sz="1600" i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latin typeface="+mn-lt"/>
              </a:rPr>
              <a:t>ed</a:t>
            </a:r>
            <a:r>
              <a:rPr lang="en-US" sz="1600" i="0" dirty="0">
                <a:solidFill>
                  <a:schemeClr val="tx1"/>
                </a:solidFill>
                <a:latin typeface="+mn-lt"/>
              </a:rPr>
              <a:t> (1798)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57438" y="5710238"/>
            <a:ext cx="0" cy="7540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01863" y="5011738"/>
            <a:ext cx="0" cy="14525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36700" y="4641850"/>
            <a:ext cx="1985963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chemeClr val="tx1"/>
                </a:solidFill>
                <a:latin typeface="+mn-lt"/>
              </a:rPr>
              <a:t>Watts’s Steam Engine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44875" y="5911850"/>
            <a:ext cx="0" cy="5524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62225" y="5541963"/>
            <a:ext cx="1800225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chemeClr val="tx1"/>
                </a:solidFill>
                <a:latin typeface="+mn-lt"/>
              </a:rPr>
              <a:t>Malthus Dies, 1834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1863" y="4706938"/>
            <a:ext cx="21129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0" dirty="0">
                <a:solidFill>
                  <a:schemeClr val="tx1"/>
                </a:solidFill>
                <a:latin typeface="+mn-lt"/>
              </a:rPr>
              <a:t>Economic growth of IR first </a:t>
            </a:r>
            <a:r>
              <a:rPr lang="en-US" sz="1600" i="0" dirty="0" smtClean="0">
                <a:solidFill>
                  <a:schemeClr val="tx1"/>
                </a:solidFill>
                <a:latin typeface="+mn-lt"/>
              </a:rPr>
              <a:t>noticed </a:t>
            </a:r>
            <a:r>
              <a:rPr lang="en-US" sz="1600" i="0" dirty="0">
                <a:solidFill>
                  <a:schemeClr val="tx1"/>
                </a:solidFill>
                <a:latin typeface="+mn-lt"/>
              </a:rPr>
              <a:t>in the 1830s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6192" y="396240"/>
            <a:ext cx="6208776" cy="121310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300" dirty="0" smtClean="0"/>
              <a:t>Effect of Technology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77952" y="1685544"/>
            <a:ext cx="83058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If we think of higher technology as being like having MORE capital, then you can think of the industrial revolution the result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LK</a:t>
            </a:r>
            <a:r>
              <a:rPr lang="en-US" dirty="0" smtClean="0"/>
              <a:t> &gt; 0 and a rapid expansion of 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Physical Product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1303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Labor productivity is often measured by average productivity.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graphicFrame>
        <p:nvGraphicFramePr>
          <p:cNvPr id="565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15859"/>
              </p:ext>
            </p:extLst>
          </p:nvPr>
        </p:nvGraphicFramePr>
        <p:xfrm>
          <a:off x="2027174" y="3272663"/>
          <a:ext cx="4157663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1777680" imgH="419040" progId="Equation.DSMT4">
                  <p:embed/>
                </p:oleObj>
              </mc:Choice>
              <mc:Fallback>
                <p:oleObj name="Equation" r:id="rId3" imgW="1777680" imgH="4190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174" y="3272663"/>
                        <a:ext cx="4157663" cy="101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550"/>
            <a:ext cx="9144000" cy="895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Specific Function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138238"/>
            <a:ext cx="8431213" cy="5414962"/>
          </a:xfrm>
        </p:spPr>
        <p:txBody>
          <a:bodyPr/>
          <a:lstStyle/>
          <a:p>
            <a:pPr eaLnBrk="1" hangingPunct="1"/>
            <a:r>
              <a:rPr lang="en-US" dirty="0" smtClean="0"/>
              <a:t>Suppose the production function for tennis balls can be represented by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To construct MP</a:t>
            </a:r>
            <a:r>
              <a:rPr lang="en-US" baseline="-25000" dirty="0" smtClean="0"/>
              <a:t>L</a:t>
            </a:r>
            <a:r>
              <a:rPr lang="en-US" dirty="0" smtClean="0"/>
              <a:t> and AP</a:t>
            </a:r>
            <a:r>
              <a:rPr lang="en-US" baseline="-25000" dirty="0" smtClean="0"/>
              <a:t>L</a:t>
            </a:r>
            <a:r>
              <a:rPr lang="en-US" dirty="0" smtClean="0"/>
              <a:t>, we must assume a value for K </a:t>
            </a:r>
          </a:p>
          <a:p>
            <a:pPr lvl="1" eaLnBrk="1" hangingPunct="1"/>
            <a:r>
              <a:rPr lang="en-US" dirty="0" smtClean="0"/>
              <a:t>let K = 10</a:t>
            </a:r>
          </a:p>
          <a:p>
            <a:pPr eaLnBrk="1" hangingPunct="1"/>
            <a:r>
              <a:rPr lang="en-US" dirty="0" smtClean="0"/>
              <a:t>The production function becomes</a:t>
            </a:r>
          </a:p>
        </p:txBody>
      </p:sp>
      <p:graphicFrame>
        <p:nvGraphicFramePr>
          <p:cNvPr id="1434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610639"/>
              </p:ext>
            </p:extLst>
          </p:nvPr>
        </p:nvGraphicFramePr>
        <p:xfrm>
          <a:off x="2697163" y="2219325"/>
          <a:ext cx="38798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1523880" imgH="419040" progId="Equation.DSMT4">
                  <p:embed/>
                </p:oleObj>
              </mc:Choice>
              <mc:Fallback>
                <p:oleObj name="Equation" r:id="rId3" imgW="1523880" imgH="4190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2219325"/>
                        <a:ext cx="38798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471367"/>
              </p:ext>
            </p:extLst>
          </p:nvPr>
        </p:nvGraphicFramePr>
        <p:xfrm>
          <a:off x="1921574" y="5603431"/>
          <a:ext cx="449421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5" imgW="1765080" imgH="253800" progId="Equation.DSMT4">
                  <p:embed/>
                </p:oleObj>
              </mc:Choice>
              <mc:Fallback>
                <p:oleObj name="Equation" r:id="rId5" imgW="1765080" imgH="2538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574" y="5603431"/>
                        <a:ext cx="4494212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SR Production Function (K = 10)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46297" y="2057399"/>
          <a:ext cx="6570922" cy="398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37338" y="6029325"/>
            <a:ext cx="3714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250" y="2009775"/>
            <a:ext cx="338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6602819" y="4040372"/>
            <a:ext cx="435934" cy="255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370599"/>
              </p:ext>
            </p:extLst>
          </p:nvPr>
        </p:nvGraphicFramePr>
        <p:xfrm>
          <a:off x="4918075" y="1717675"/>
          <a:ext cx="30718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4" imgW="1206360" imgH="228600" progId="Equation.DSMT4">
                  <p:embed/>
                </p:oleObj>
              </mc:Choice>
              <mc:Fallback>
                <p:oleObj name="Equation" r:id="rId4" imgW="1206360" imgH="228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1717675"/>
                        <a:ext cx="307181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684213"/>
            <a:ext cx="6262688" cy="1112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Marginal Product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0772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The marginal product function is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MP</a:t>
            </a:r>
            <a:r>
              <a:rPr lang="en-US" baseline="-25000" dirty="0" smtClean="0"/>
              <a:t>L</a:t>
            </a:r>
            <a:r>
              <a:rPr lang="en-US" dirty="0" smtClean="0"/>
              <a:t> = 0, total product is maximized at L = 80. </a:t>
            </a:r>
          </a:p>
        </p:txBody>
      </p:sp>
      <p:graphicFrame>
        <p:nvGraphicFramePr>
          <p:cNvPr id="1638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922130"/>
              </p:ext>
            </p:extLst>
          </p:nvPr>
        </p:nvGraphicFramePr>
        <p:xfrm>
          <a:off x="2312988" y="2563813"/>
          <a:ext cx="366395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1574640" imgH="1155600" progId="Equation.DSMT4">
                  <p:embed/>
                </p:oleObj>
              </mc:Choice>
              <mc:Fallback>
                <p:oleObj name="Equation" r:id="rId3" imgW="1574640" imgH="1155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2563813"/>
                        <a:ext cx="3663950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SR Production Function (K = 10)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46297" y="2057399"/>
          <a:ext cx="6570922" cy="398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37338" y="6029325"/>
            <a:ext cx="3714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250" y="2009775"/>
            <a:ext cx="338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595438" y="5327650"/>
            <a:ext cx="871537" cy="552450"/>
          </a:xfrm>
          <a:prstGeom prst="line">
            <a:avLst/>
          </a:prstGeom>
          <a:ln w="190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757613" y="2736850"/>
            <a:ext cx="701675" cy="642938"/>
          </a:xfrm>
          <a:prstGeom prst="line">
            <a:avLst/>
          </a:prstGeom>
          <a:ln w="190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6688" y="6029325"/>
            <a:ext cx="51387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i="0" dirty="0">
                <a:solidFill>
                  <a:schemeClr val="tx1"/>
                </a:solidFill>
                <a:latin typeface="+mn-lt"/>
              </a:rPr>
              <a:t>Slope of function is MP</a:t>
            </a:r>
            <a:r>
              <a:rPr lang="en-US" sz="1800" i="0" baseline="-25000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1800" i="0" dirty="0">
                <a:solidFill>
                  <a:schemeClr val="tx1"/>
                </a:solidFill>
                <a:latin typeface="+mn-lt"/>
              </a:rPr>
              <a:t> at that level of L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02819" y="4040372"/>
            <a:ext cx="435934" cy="255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123185"/>
              </p:ext>
            </p:extLst>
          </p:nvPr>
        </p:nvGraphicFramePr>
        <p:xfrm>
          <a:off x="4918075" y="1795133"/>
          <a:ext cx="2662301" cy="503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" imgW="1206360" imgH="228600" progId="Equation.DSMT4">
                  <p:embed/>
                </p:oleObj>
              </mc:Choice>
              <mc:Fallback>
                <p:oleObj name="Equation" r:id="rId4" imgW="1206360" imgH="228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1795133"/>
                        <a:ext cx="2662301" cy="503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Inflection Point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where MP</a:t>
            </a:r>
            <a:r>
              <a:rPr lang="en-US" baseline="-25000" dirty="0" smtClean="0"/>
              <a:t>L</a:t>
            </a:r>
            <a:r>
              <a:rPr lang="en-US" dirty="0" smtClean="0"/>
              <a:t> goes from increasing to decreasing (inflection point)</a:t>
            </a:r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99078"/>
              </p:ext>
            </p:extLst>
          </p:nvPr>
        </p:nvGraphicFramePr>
        <p:xfrm>
          <a:off x="1938338" y="2857500"/>
          <a:ext cx="36972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3" imgW="1638000" imgH="1091880" progId="Equation.DSMT4">
                  <p:embed/>
                </p:oleObj>
              </mc:Choice>
              <mc:Fallback>
                <p:oleObj name="Equation" r:id="rId3" imgW="1638000" imgH="10918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2857500"/>
                        <a:ext cx="3697287" cy="246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SR Production Function (K = 10)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46297" y="2057399"/>
          <a:ext cx="6570922" cy="398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37338" y="6029325"/>
            <a:ext cx="3714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250" y="2009775"/>
            <a:ext cx="338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487613" y="3145536"/>
            <a:ext cx="1416875" cy="214242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4388" y="1630363"/>
            <a:ext cx="51387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i="0" dirty="0">
                <a:solidFill>
                  <a:schemeClr val="tx1"/>
                </a:solidFill>
                <a:latin typeface="+mn-lt"/>
              </a:rPr>
              <a:t>At inflection point, MP</a:t>
            </a:r>
            <a:r>
              <a:rPr lang="en-US" sz="1800" i="0" baseline="-25000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1800" i="0" dirty="0">
                <a:solidFill>
                  <a:schemeClr val="tx1"/>
                </a:solidFill>
                <a:latin typeface="+mn-lt"/>
              </a:rPr>
              <a:t> is at its highest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68650" y="4241800"/>
            <a:ext cx="0" cy="14938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59080" y="6000972"/>
            <a:ext cx="4411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i="0" baseline="-25000" dirty="0" smtClean="0">
                <a:solidFill>
                  <a:schemeClr val="tx1"/>
                </a:solidFill>
                <a:latin typeface="+mn-lt"/>
              </a:rPr>
              <a:t>I</a:t>
            </a:r>
            <a:endParaRPr lang="en-US" i="0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02819" y="4040372"/>
            <a:ext cx="435934" cy="255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123185"/>
              </p:ext>
            </p:extLst>
          </p:nvPr>
        </p:nvGraphicFramePr>
        <p:xfrm>
          <a:off x="6061075" y="1873250"/>
          <a:ext cx="2578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4" imgW="1600200" imgH="457200" progId="Equation.DSMT4">
                  <p:embed/>
                </p:oleObj>
              </mc:Choice>
              <mc:Fallback>
                <p:oleObj name="Equation" r:id="rId4" imgW="1600200" imgH="4572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1873250"/>
                        <a:ext cx="25781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369888"/>
            <a:ext cx="7964488" cy="1012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Average Product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36563" y="1244600"/>
            <a:ext cx="8097837" cy="4851400"/>
          </a:xfrm>
        </p:spPr>
        <p:txBody>
          <a:bodyPr/>
          <a:lstStyle/>
          <a:p>
            <a:pPr eaLnBrk="1" hangingPunct="1"/>
            <a:r>
              <a:rPr lang="en-US" smtClean="0"/>
              <a:t>To find average productivity, we hold K=10 and solve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endParaRPr lang="en-US" smtClean="0">
              <a:solidFill>
                <a:srgbClr val="2600C8"/>
              </a:solidFill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048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92051"/>
              </p:ext>
            </p:extLst>
          </p:nvPr>
        </p:nvGraphicFramePr>
        <p:xfrm>
          <a:off x="2314575" y="2271713"/>
          <a:ext cx="4098925" cy="409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3" imgW="1904760" imgH="1904760" progId="Equation.DSMT4">
                  <p:embed/>
                </p:oleObj>
              </mc:Choice>
              <mc:Fallback>
                <p:oleObj name="Equation" r:id="rId3" imgW="1904760" imgH="19047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271713"/>
                        <a:ext cx="4098925" cy="409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Inputs, Factors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(incl. raw materials)</a:t>
            </a:r>
          </a:p>
          <a:p>
            <a:r>
              <a:rPr lang="en-US" dirty="0" smtClean="0"/>
              <a:t>Labor (including human capital)</a:t>
            </a:r>
          </a:p>
          <a:p>
            <a:r>
              <a:rPr lang="en-US" dirty="0" smtClean="0"/>
              <a:t>Capital (physical capital, like machinery and buildings)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SR Production Function (K = 10)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46297" y="2057399"/>
          <a:ext cx="6570922" cy="3981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37338" y="6029325"/>
            <a:ext cx="3714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250" y="2009775"/>
            <a:ext cx="338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584325" y="4241800"/>
            <a:ext cx="1584325" cy="1493838"/>
          </a:xfrm>
          <a:prstGeom prst="line">
            <a:avLst/>
          </a:prstGeom>
          <a:ln w="12700">
            <a:solidFill>
              <a:srgbClr val="DC00D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68650" y="4241800"/>
            <a:ext cx="0" cy="14938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20742" y="1337815"/>
            <a:ext cx="19185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800" i="0" dirty="0">
                <a:solidFill>
                  <a:schemeClr val="tx1"/>
                </a:solidFill>
                <a:latin typeface="+mn-lt"/>
              </a:rPr>
              <a:t>Slope of ray from origin to curve </a:t>
            </a:r>
            <a:r>
              <a:rPr lang="en-US" sz="1800" i="0" dirty="0" smtClean="0">
                <a:solidFill>
                  <a:schemeClr val="tx1"/>
                </a:solidFill>
                <a:latin typeface="+mn-lt"/>
              </a:rPr>
              <a:t>at any L is = </a:t>
            </a:r>
            <a:r>
              <a:rPr lang="en-US" sz="1800" i="0" dirty="0">
                <a:solidFill>
                  <a:schemeClr val="tx1"/>
                </a:solidFill>
                <a:latin typeface="+mn-lt"/>
              </a:rPr>
              <a:t>AP</a:t>
            </a:r>
            <a:r>
              <a:rPr lang="en-US" sz="1800" i="0" baseline="-25000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1800" i="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02819" y="4040372"/>
            <a:ext cx="435934" cy="255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27881" y="6054135"/>
            <a:ext cx="51969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i="0" baseline="-25000" dirty="0" smtClean="0">
                <a:solidFill>
                  <a:schemeClr val="tx1"/>
                </a:solidFill>
                <a:latin typeface="+mn-lt"/>
              </a:rPr>
              <a:t>A</a:t>
            </a:r>
            <a:endParaRPr lang="en-US" i="0" baseline="-250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965944" y="3211033"/>
            <a:ext cx="14324" cy="25387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584252" y="2190307"/>
            <a:ext cx="3296092" cy="3540642"/>
          </a:xfrm>
          <a:prstGeom prst="line">
            <a:avLst/>
          </a:prstGeom>
          <a:ln w="12700">
            <a:solidFill>
              <a:srgbClr val="DC00D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123185"/>
              </p:ext>
            </p:extLst>
          </p:nvPr>
        </p:nvGraphicFramePr>
        <p:xfrm>
          <a:off x="6554470" y="4451267"/>
          <a:ext cx="2159762" cy="86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4" imgW="1206360" imgH="482400" progId="Equation.DSMT4">
                  <p:embed/>
                </p:oleObj>
              </mc:Choice>
              <mc:Fallback>
                <p:oleObj name="Equation" r:id="rId4" imgW="1206360" imgH="482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470" y="4451267"/>
                        <a:ext cx="2159762" cy="86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76514" y="1490472"/>
            <a:ext cx="3055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dirty="0" smtClean="0">
                <a:solidFill>
                  <a:schemeClr val="tx1"/>
                </a:solidFill>
                <a:latin typeface="+mj-lt"/>
              </a:rPr>
              <a:t>Slope of this ray =36,000</a:t>
            </a:r>
          </a:p>
          <a:p>
            <a:r>
              <a:rPr lang="en-US" sz="2000" i="0" dirty="0" smtClean="0">
                <a:solidFill>
                  <a:schemeClr val="tx1"/>
                </a:solidFill>
                <a:latin typeface="+mj-lt"/>
              </a:rPr>
              <a:t>So AP</a:t>
            </a:r>
            <a:r>
              <a:rPr lang="en-US" sz="2000" i="0" baseline="-25000" dirty="0" smtClean="0">
                <a:solidFill>
                  <a:schemeClr val="tx1"/>
                </a:solidFill>
                <a:latin typeface="+mj-lt"/>
              </a:rPr>
              <a:t>L</a:t>
            </a:r>
            <a:r>
              <a:rPr lang="en-US" sz="2000" i="0" dirty="0" smtClean="0">
                <a:solidFill>
                  <a:schemeClr val="tx1"/>
                </a:solidFill>
                <a:latin typeface="+mj-lt"/>
              </a:rPr>
              <a:t> =36,000 when L= 60 </a:t>
            </a:r>
          </a:p>
        </p:txBody>
      </p:sp>
      <p:cxnSp>
        <p:nvCxnSpPr>
          <p:cNvPr id="18" name="Straight Arrow Connector 17"/>
          <p:cNvCxnSpPr>
            <a:stCxn id="15" idx="1"/>
          </p:cNvCxnSpPr>
          <p:nvPr/>
        </p:nvCxnSpPr>
        <p:spPr>
          <a:xfrm flipH="1">
            <a:off x="4754880" y="1844415"/>
            <a:ext cx="721634" cy="46901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58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MP</a:t>
            </a:r>
            <a:r>
              <a:rPr lang="en-US" baseline="-25000" smtClean="0"/>
              <a:t>L</a:t>
            </a:r>
            <a:r>
              <a:rPr lang="en-US" smtClean="0"/>
              <a:t> and AP</a:t>
            </a:r>
            <a:r>
              <a:rPr lang="en-US" baseline="-25000" smtClean="0"/>
              <a:t>L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2088" y="1147763"/>
            <a:ext cx="8653462" cy="51466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ym typeface="Symbol" pitchFamily="18" charset="2"/>
              </a:rPr>
              <a:t>In fact, when L = 60, both AP</a:t>
            </a:r>
            <a:r>
              <a:rPr lang="en-US" sz="2800" baseline="-25000" dirty="0" smtClean="0">
                <a:sym typeface="Symbol" pitchFamily="18" charset="2"/>
              </a:rPr>
              <a:t>L</a:t>
            </a:r>
            <a:r>
              <a:rPr lang="en-US" sz="2800" dirty="0" smtClean="0">
                <a:sym typeface="Symbol" pitchFamily="18" charset="2"/>
              </a:rPr>
              <a:t> and MP</a:t>
            </a:r>
            <a:r>
              <a:rPr lang="en-US" sz="2800" baseline="-25000" dirty="0" smtClean="0">
                <a:sym typeface="Symbol" pitchFamily="18" charset="2"/>
              </a:rPr>
              <a:t>L</a:t>
            </a:r>
            <a:r>
              <a:rPr lang="en-US" sz="2800" dirty="0" smtClean="0">
                <a:sym typeface="Symbol" pitchFamily="18" charset="2"/>
              </a:rPr>
              <a:t> are equal to 36,000</a:t>
            </a:r>
          </a:p>
          <a:p>
            <a:pPr eaLnBrk="1" hangingPunct="1"/>
            <a:r>
              <a:rPr lang="en-US" sz="2800" dirty="0" smtClean="0"/>
              <a:t>Thus, when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is at its maximum,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and MP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are equal</a:t>
            </a:r>
          </a:p>
          <a:p>
            <a:pPr eaLnBrk="1" hangingPunct="1"/>
            <a:r>
              <a:rPr lang="en-US" sz="2800" dirty="0" smtClean="0"/>
              <a:t>So long as a worker hired has a MP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higher than the overall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, the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will continue to rise.</a:t>
            </a:r>
          </a:p>
          <a:p>
            <a:pPr eaLnBrk="1" hangingPunct="1"/>
            <a:r>
              <a:rPr lang="en-US" sz="2800" dirty="0" smtClean="0"/>
              <a:t>If the MP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=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,</a:t>
            </a:r>
          </a:p>
          <a:p>
            <a:pPr eaLnBrk="1" hangingPunct="1"/>
            <a:r>
              <a:rPr lang="en-US" sz="2800" dirty="0" smtClean="0"/>
              <a:t>But if a worker hired has a MP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below the overall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, the AP</a:t>
            </a:r>
            <a:r>
              <a:rPr lang="en-US" sz="2800" baseline="-25000" dirty="0" smtClean="0"/>
              <a:t>L</a:t>
            </a:r>
            <a:r>
              <a:rPr lang="en-US" sz="2800" dirty="0" smtClean="0"/>
              <a:t> will fall.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</a:t>
            </a:r>
            <a:r>
              <a:rPr lang="en-US" baseline="-25000" smtClean="0"/>
              <a:t>L</a:t>
            </a:r>
            <a:r>
              <a:rPr lang="en-US" smtClean="0"/>
              <a:t> and AP</a:t>
            </a:r>
            <a:r>
              <a:rPr lang="en-US" baseline="-25000" smtClean="0"/>
              <a:t>L</a:t>
            </a:r>
            <a:endParaRPr lang="en-US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446027" y="1520455"/>
          <a:ext cx="6464595" cy="4327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16280" y="3512954"/>
            <a:ext cx="4411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i="0" baseline="-25000" dirty="0" smtClean="0">
                <a:solidFill>
                  <a:schemeClr val="tx1"/>
                </a:solidFill>
                <a:latin typeface="+mn-lt"/>
              </a:rPr>
              <a:t>I</a:t>
            </a:r>
            <a:endParaRPr lang="en-US" i="0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6978" y="3555483"/>
            <a:ext cx="51969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en-US" i="0" baseline="-25000" dirty="0" smtClean="0">
                <a:solidFill>
                  <a:schemeClr val="tx1"/>
                </a:solidFill>
                <a:latin typeface="+mn-lt"/>
              </a:rPr>
              <a:t>A</a:t>
            </a:r>
            <a:endParaRPr lang="en-US" i="0" baseline="-250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636335" y="2020186"/>
            <a:ext cx="10780" cy="136565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79999" y="2349795"/>
            <a:ext cx="6941" cy="107148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MP</a:t>
            </a:r>
            <a:r>
              <a:rPr lang="en-US" baseline="-25000" smtClean="0"/>
              <a:t>L</a:t>
            </a:r>
            <a:r>
              <a:rPr lang="en-US" smtClean="0"/>
              <a:t> and AP</a:t>
            </a:r>
            <a:r>
              <a:rPr lang="en-US" baseline="-25000" smtClean="0"/>
              <a:t>L</a:t>
            </a:r>
            <a:endParaRPr lang="en-US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317898" y="4816549"/>
          <a:ext cx="5092994" cy="1749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158409" y="1578935"/>
          <a:ext cx="577347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719763" y="2360613"/>
            <a:ext cx="11112" cy="37004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13325" y="2665413"/>
            <a:ext cx="6350" cy="339566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97363" y="3200400"/>
            <a:ext cx="4762" cy="28606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81313" y="1946275"/>
            <a:ext cx="3157537" cy="2066925"/>
          </a:xfrm>
          <a:prstGeom prst="line">
            <a:avLst/>
          </a:prstGeom>
          <a:ln w="12700">
            <a:solidFill>
              <a:srgbClr val="DC00DC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730752" y="2596896"/>
            <a:ext cx="1207008" cy="11612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6225" y="2106613"/>
            <a:ext cx="18923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Where the ray is also tangent, </a:t>
            </a:r>
          </a:p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MP</a:t>
            </a:r>
            <a:r>
              <a:rPr lang="en-US" i="0" baseline="-25000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i="0" dirty="0">
                <a:solidFill>
                  <a:schemeClr val="tx1"/>
                </a:solidFill>
                <a:latin typeface="+mn-lt"/>
              </a:rPr>
              <a:t> = AP</a:t>
            </a:r>
            <a:r>
              <a:rPr lang="en-US" i="0" baseline="-2500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8863" y="371475"/>
            <a:ext cx="3913187" cy="830263"/>
          </a:xfrm>
        </p:spPr>
        <p:txBody>
          <a:bodyPr/>
          <a:lstStyle/>
          <a:p>
            <a:pPr eaLnBrk="1" hangingPunct="1"/>
            <a:r>
              <a:rPr lang="en-US" smtClean="0"/>
              <a:t>Long Run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All mixes of K and L are possible.</a:t>
            </a:r>
          </a:p>
          <a:p>
            <a:pPr eaLnBrk="1" hangingPunct="1"/>
            <a:r>
              <a:rPr lang="en-US" dirty="0" smtClean="0"/>
              <a:t>Daily decisions about production always have some fixed inputs, so the long run is a planning time horizon.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2336"/>
            <a:ext cx="7772400" cy="782638"/>
          </a:xfrm>
        </p:spPr>
        <p:txBody>
          <a:bodyPr/>
          <a:lstStyle/>
          <a:p>
            <a:pPr eaLnBrk="1" hangingPunct="1"/>
            <a:r>
              <a:rPr lang="en-US" dirty="0" smtClean="0"/>
              <a:t>Isoquant Map</a:t>
            </a:r>
          </a:p>
        </p:txBody>
      </p:sp>
      <p:sp>
        <p:nvSpPr>
          <p:cNvPr id="26627" name="Line 5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004021" y="6191989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i="0" dirty="0" smtClean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1135063" y="3430588"/>
            <a:ext cx="30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i="0" dirty="0" smtClean="0">
                <a:solidFill>
                  <a:schemeClr val="tx1"/>
                </a:solidFill>
                <a:latin typeface="+mj-lt"/>
              </a:rPr>
              <a:t>K</a:t>
            </a:r>
          </a:p>
        </p:txBody>
      </p:sp>
      <p:sp>
        <p:nvSpPr>
          <p:cNvPr id="26632" name="Rectangle 4"/>
          <p:cNvSpPr>
            <a:spLocks noChangeArrowheads="1"/>
          </p:cNvSpPr>
          <p:nvPr/>
        </p:nvSpPr>
        <p:spPr bwMode="auto">
          <a:xfrm>
            <a:off x="685800" y="1115568"/>
            <a:ext cx="8001000" cy="231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i="0" dirty="0">
                <a:solidFill>
                  <a:schemeClr val="tx1"/>
                </a:solidFill>
              </a:rPr>
              <a:t>Each isoquant represents a different level of output, q</a:t>
            </a:r>
            <a:r>
              <a:rPr lang="en-US" sz="3200" i="0" baseline="-25000" dirty="0">
                <a:solidFill>
                  <a:schemeClr val="tx1"/>
                </a:solidFill>
              </a:rPr>
              <a:t>0</a:t>
            </a:r>
            <a:r>
              <a:rPr lang="en-US" sz="3200" i="0" dirty="0">
                <a:solidFill>
                  <a:schemeClr val="tx1"/>
                </a:solidFill>
              </a:rPr>
              <a:t> = </a:t>
            </a:r>
            <a:r>
              <a:rPr lang="en-US" sz="3200" i="0" dirty="0" smtClean="0">
                <a:solidFill>
                  <a:schemeClr val="tx1"/>
                </a:solidFill>
              </a:rPr>
              <a:t>f(K</a:t>
            </a:r>
            <a:r>
              <a:rPr lang="en-US" sz="3200" i="0" baseline="-25000" dirty="0" smtClean="0">
                <a:solidFill>
                  <a:schemeClr val="tx1"/>
                </a:solidFill>
              </a:rPr>
              <a:t>0</a:t>
            </a:r>
            <a:r>
              <a:rPr lang="en-US" sz="3200" i="0" dirty="0" smtClean="0">
                <a:solidFill>
                  <a:schemeClr val="tx1"/>
                </a:solidFill>
              </a:rPr>
              <a:t>,L</a:t>
            </a:r>
            <a:r>
              <a:rPr lang="en-US" sz="3200" i="0" baseline="-25000" dirty="0" smtClean="0">
                <a:solidFill>
                  <a:schemeClr val="tx1"/>
                </a:solidFill>
              </a:rPr>
              <a:t>0</a:t>
            </a:r>
            <a:r>
              <a:rPr lang="en-US" sz="3200" i="0" dirty="0">
                <a:solidFill>
                  <a:schemeClr val="tx1"/>
                </a:solidFill>
              </a:rPr>
              <a:t>), </a:t>
            </a:r>
            <a:r>
              <a:rPr lang="en-US" sz="3200" i="0" dirty="0" smtClean="0">
                <a:solidFill>
                  <a:schemeClr val="tx1"/>
                </a:solidFill>
              </a:rPr>
              <a:t>q</a:t>
            </a:r>
            <a:r>
              <a:rPr lang="en-US" sz="3200" i="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i="0" dirty="0" smtClean="0">
                <a:solidFill>
                  <a:schemeClr val="tx1"/>
                </a:solidFill>
              </a:rPr>
              <a:t> </a:t>
            </a:r>
            <a:r>
              <a:rPr lang="en-US" sz="3200" i="0" dirty="0">
                <a:solidFill>
                  <a:schemeClr val="tx1"/>
                </a:solidFill>
              </a:rPr>
              <a:t>= </a:t>
            </a:r>
            <a:r>
              <a:rPr lang="en-US" sz="3200" i="0" dirty="0" smtClean="0">
                <a:solidFill>
                  <a:schemeClr val="tx1"/>
                </a:solidFill>
              </a:rPr>
              <a:t>f(K</a:t>
            </a:r>
            <a:r>
              <a:rPr lang="en-US" sz="3200" i="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i="0" dirty="0" smtClean="0">
                <a:solidFill>
                  <a:schemeClr val="tx1"/>
                </a:solidFill>
              </a:rPr>
              <a:t>,L</a:t>
            </a:r>
            <a:r>
              <a:rPr lang="en-US" sz="3200" i="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i="0" dirty="0" smtClean="0">
                <a:solidFill>
                  <a:schemeClr val="tx1"/>
                </a:solidFill>
              </a:rPr>
              <a:t>)</a:t>
            </a:r>
            <a:endParaRPr lang="en-US" sz="3200" i="0" dirty="0">
              <a:solidFill>
                <a:schemeClr val="tx1"/>
              </a:solidFill>
            </a:endParaRPr>
          </a:p>
        </p:txBody>
      </p:sp>
      <p:sp>
        <p:nvSpPr>
          <p:cNvPr id="26633" name="Freeform 13"/>
          <p:cNvSpPr>
            <a:spLocks/>
          </p:cNvSpPr>
          <p:nvPr/>
        </p:nvSpPr>
        <p:spPr bwMode="auto">
          <a:xfrm>
            <a:off x="1905000" y="3659588"/>
            <a:ext cx="2362200" cy="1912289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  <a:gd name="T6" fmla="*/ 0 60000 65536"/>
              <a:gd name="T7" fmla="*/ 0 60000 65536"/>
              <a:gd name="T8" fmla="*/ 0 60000 65536"/>
              <a:gd name="T9" fmla="*/ 0 w 1488"/>
              <a:gd name="T10" fmla="*/ 0 h 1248"/>
              <a:gd name="T11" fmla="*/ 1488 w 1488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177B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Text Box 18"/>
          <p:cNvSpPr txBox="1">
            <a:spLocks noChangeArrowheads="1"/>
          </p:cNvSpPr>
          <p:nvPr/>
        </p:nvSpPr>
        <p:spPr bwMode="auto">
          <a:xfrm>
            <a:off x="4495800" y="5199532"/>
            <a:ext cx="990600" cy="33710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i="0">
                <a:solidFill>
                  <a:srgbClr val="177B21"/>
                </a:solidFill>
              </a:rPr>
              <a:t>q</a:t>
            </a:r>
            <a:r>
              <a:rPr lang="en-US" sz="1600" i="0" baseline="-25000">
                <a:solidFill>
                  <a:srgbClr val="177B21"/>
                </a:solidFill>
              </a:rPr>
              <a:t>1</a:t>
            </a:r>
            <a:r>
              <a:rPr lang="en-US" sz="1600" i="0">
                <a:solidFill>
                  <a:srgbClr val="177B21"/>
                </a:solidFill>
              </a:rPr>
              <a:t> = 30</a:t>
            </a:r>
          </a:p>
        </p:txBody>
      </p:sp>
      <p:sp>
        <p:nvSpPr>
          <p:cNvPr id="26635" name="Freeform 22"/>
          <p:cNvSpPr>
            <a:spLocks/>
          </p:cNvSpPr>
          <p:nvPr/>
        </p:nvSpPr>
        <p:spPr bwMode="auto">
          <a:xfrm>
            <a:off x="2133600" y="3512489"/>
            <a:ext cx="2362200" cy="1912289"/>
          </a:xfrm>
          <a:custGeom>
            <a:avLst/>
            <a:gdLst>
              <a:gd name="T0" fmla="*/ 0 w 1488"/>
              <a:gd name="T1" fmla="*/ 0 h 1248"/>
              <a:gd name="T2" fmla="*/ 432 w 1488"/>
              <a:gd name="T3" fmla="*/ 960 h 1248"/>
              <a:gd name="T4" fmla="*/ 1488 w 1488"/>
              <a:gd name="T5" fmla="*/ 1248 h 1248"/>
              <a:gd name="T6" fmla="*/ 0 60000 65536"/>
              <a:gd name="T7" fmla="*/ 0 60000 65536"/>
              <a:gd name="T8" fmla="*/ 0 60000 65536"/>
              <a:gd name="T9" fmla="*/ 0 w 1488"/>
              <a:gd name="T10" fmla="*/ 0 h 1248"/>
              <a:gd name="T11" fmla="*/ 1488 w 1488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177B2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Text Box 23"/>
          <p:cNvSpPr txBox="1">
            <a:spLocks noChangeArrowheads="1"/>
          </p:cNvSpPr>
          <p:nvPr/>
        </p:nvSpPr>
        <p:spPr bwMode="auto">
          <a:xfrm>
            <a:off x="4267200" y="5493730"/>
            <a:ext cx="990600" cy="33557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i="0">
                <a:solidFill>
                  <a:srgbClr val="177B21"/>
                </a:solidFill>
              </a:rPr>
              <a:t>q</a:t>
            </a:r>
            <a:r>
              <a:rPr lang="en-US" sz="1600" i="0" baseline="-25000">
                <a:solidFill>
                  <a:srgbClr val="177B21"/>
                </a:solidFill>
              </a:rPr>
              <a:t>0</a:t>
            </a:r>
            <a:r>
              <a:rPr lang="en-US" sz="1600" i="0">
                <a:solidFill>
                  <a:srgbClr val="177B21"/>
                </a:solidFill>
              </a:rPr>
              <a:t> = 20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239815"/>
              </p:ext>
            </p:extLst>
          </p:nvPr>
        </p:nvGraphicFramePr>
        <p:xfrm>
          <a:off x="5145308" y="3581599"/>
          <a:ext cx="1419307" cy="125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Equation" r:id="rId3" imgW="444240" imgH="393480" progId="Equation.DSMT4">
                  <p:embed/>
                </p:oleObj>
              </mc:Choice>
              <mc:Fallback>
                <p:oleObj name="Equation" r:id="rId3" imgW="4442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308" y="3581599"/>
                        <a:ext cx="1419307" cy="1257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74638"/>
            <a:ext cx="7400925" cy="1298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Marginal Rate of Technical Substitution (TRS, RTS, MRTS)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Freeform 12"/>
          <p:cNvSpPr>
            <a:spLocks/>
          </p:cNvSpPr>
          <p:nvPr/>
        </p:nvSpPr>
        <p:spPr bwMode="auto">
          <a:xfrm>
            <a:off x="1905000" y="3581400"/>
            <a:ext cx="2362200" cy="1981200"/>
          </a:xfrm>
          <a:custGeom>
            <a:avLst/>
            <a:gdLst>
              <a:gd name="T0" fmla="*/ 0 w 1488"/>
              <a:gd name="T1" fmla="*/ 0 h 1248"/>
              <a:gd name="T2" fmla="*/ 2147483647 w 1488"/>
              <a:gd name="T3" fmla="*/ 2147483647 h 1248"/>
              <a:gd name="T4" fmla="*/ 2147483647 w 1488"/>
              <a:gd name="T5" fmla="*/ 2147483647 h 1248"/>
              <a:gd name="T6" fmla="*/ 0 60000 65536"/>
              <a:gd name="T7" fmla="*/ 0 60000 65536"/>
              <a:gd name="T8" fmla="*/ 0 60000 65536"/>
              <a:gd name="T9" fmla="*/ 0 w 1488"/>
              <a:gd name="T10" fmla="*/ 0 h 1248"/>
              <a:gd name="T11" fmla="*/ 1488 w 1488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190D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3"/>
          <p:cNvSpPr>
            <a:spLocks noChangeArrowheads="1"/>
          </p:cNvSpPr>
          <p:nvPr/>
        </p:nvSpPr>
        <p:spPr bwMode="auto">
          <a:xfrm>
            <a:off x="256032" y="1627632"/>
            <a:ext cx="8650224" cy="172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n-US" sz="3200" i="0" dirty="0">
                <a:solidFill>
                  <a:schemeClr val="tx1"/>
                </a:solidFill>
                <a:latin typeface="+mj-lt"/>
              </a:rPr>
              <a:t>The slope of an isoquant shows the rate at which L can be substituted for </a:t>
            </a:r>
            <a:r>
              <a:rPr lang="en-US" sz="3200" i="0" dirty="0" smtClean="0">
                <a:solidFill>
                  <a:schemeClr val="tx1"/>
                </a:solidFill>
                <a:latin typeface="+mj-lt"/>
              </a:rPr>
              <a:t>K, or how much capital must be hired to replace one Laborer.</a:t>
            </a:r>
            <a:endParaRPr lang="en-US" sz="3200" i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661" name="Text Box 8"/>
          <p:cNvSpPr txBox="1">
            <a:spLocks noChangeArrowheads="1"/>
          </p:cNvSpPr>
          <p:nvPr/>
        </p:nvSpPr>
        <p:spPr bwMode="auto">
          <a:xfrm>
            <a:off x="2286000" y="6310630"/>
            <a:ext cx="533400" cy="30768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i="0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1400" i="0" baseline="-25000" dirty="0">
                <a:solidFill>
                  <a:schemeClr val="tx1"/>
                </a:solidFill>
                <a:latin typeface="+mn-lt"/>
              </a:rPr>
              <a:t>A</a:t>
            </a:r>
            <a:endParaRPr lang="en-US" sz="14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662" name="Text Box 9"/>
          <p:cNvSpPr txBox="1">
            <a:spLocks noChangeArrowheads="1"/>
          </p:cNvSpPr>
          <p:nvPr/>
        </p:nvSpPr>
        <p:spPr bwMode="auto">
          <a:xfrm>
            <a:off x="1066800" y="4872172"/>
            <a:ext cx="533400" cy="30768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i="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sz="1400" i="0" baseline="-25000" dirty="0">
                <a:solidFill>
                  <a:schemeClr val="tx1"/>
                </a:solidFill>
                <a:latin typeface="+mn-lt"/>
              </a:rPr>
              <a:t>A</a:t>
            </a:r>
            <a:endParaRPr lang="en-US" sz="14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663" name="Line 10"/>
          <p:cNvSpPr>
            <a:spLocks noChangeShapeType="1"/>
          </p:cNvSpPr>
          <p:nvPr/>
        </p:nvSpPr>
        <p:spPr bwMode="auto">
          <a:xfrm flipV="1">
            <a:off x="2476500" y="5054908"/>
            <a:ext cx="0" cy="1199496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4" name="Line 11"/>
          <p:cNvSpPr>
            <a:spLocks noChangeShapeType="1"/>
          </p:cNvSpPr>
          <p:nvPr/>
        </p:nvSpPr>
        <p:spPr bwMode="auto">
          <a:xfrm flipH="1">
            <a:off x="1600200" y="5026013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5" name="Line 13"/>
          <p:cNvSpPr>
            <a:spLocks noChangeShapeType="1"/>
          </p:cNvSpPr>
          <p:nvPr/>
        </p:nvSpPr>
        <p:spPr bwMode="auto">
          <a:xfrm>
            <a:off x="1600200" y="5467265"/>
            <a:ext cx="18669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666" name="Line 14"/>
          <p:cNvSpPr>
            <a:spLocks noChangeShapeType="1"/>
          </p:cNvSpPr>
          <p:nvPr/>
        </p:nvSpPr>
        <p:spPr bwMode="auto">
          <a:xfrm>
            <a:off x="3467100" y="5504719"/>
            <a:ext cx="0" cy="74968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7" name="Text Box 15"/>
          <p:cNvSpPr txBox="1">
            <a:spLocks noChangeArrowheads="1"/>
          </p:cNvSpPr>
          <p:nvPr/>
        </p:nvSpPr>
        <p:spPr bwMode="auto">
          <a:xfrm>
            <a:off x="1066800" y="5395390"/>
            <a:ext cx="533400" cy="30768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i="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sz="1400" i="0" baseline="-25000" dirty="0">
                <a:solidFill>
                  <a:schemeClr val="tx1"/>
                </a:solidFill>
                <a:latin typeface="+mn-lt"/>
              </a:rPr>
              <a:t>B</a:t>
            </a:r>
            <a:endParaRPr lang="en-US" sz="14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668" name="Text Box 16"/>
          <p:cNvSpPr txBox="1">
            <a:spLocks noChangeArrowheads="1"/>
          </p:cNvSpPr>
          <p:nvPr/>
        </p:nvSpPr>
        <p:spPr bwMode="auto">
          <a:xfrm>
            <a:off x="3200400" y="6312192"/>
            <a:ext cx="533400" cy="30768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i="0" dirty="0">
                <a:solidFill>
                  <a:schemeClr val="tx1"/>
                </a:solidFill>
                <a:latin typeface="+mn-lt"/>
              </a:rPr>
              <a:t>L</a:t>
            </a:r>
            <a:r>
              <a:rPr lang="en-US" sz="1400" i="0" baseline="-25000" dirty="0">
                <a:solidFill>
                  <a:schemeClr val="tx1"/>
                </a:solidFill>
                <a:latin typeface="+mn-lt"/>
              </a:rPr>
              <a:t>B</a:t>
            </a:r>
            <a:endParaRPr lang="en-US" sz="1400" i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669" name="Oval 18"/>
          <p:cNvSpPr>
            <a:spLocks noChangeArrowheads="1"/>
          </p:cNvSpPr>
          <p:nvPr/>
        </p:nvSpPr>
        <p:spPr bwMode="auto">
          <a:xfrm>
            <a:off x="2438400" y="4979939"/>
            <a:ext cx="76200" cy="74968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70" name="Oval 19"/>
          <p:cNvSpPr>
            <a:spLocks noChangeArrowheads="1"/>
          </p:cNvSpPr>
          <p:nvPr/>
        </p:nvSpPr>
        <p:spPr bwMode="auto">
          <a:xfrm>
            <a:off x="3429000" y="5429750"/>
            <a:ext cx="76200" cy="74968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286000" y="4678504"/>
            <a:ext cx="533400" cy="335796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i="0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3276600" y="5126753"/>
            <a:ext cx="533400" cy="33735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i="0" dirty="0">
                <a:solidFill>
                  <a:schemeClr val="tx1"/>
                </a:solidFill>
                <a:latin typeface="+mj-lt"/>
              </a:rPr>
              <a:t>B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116513" y="6218238"/>
            <a:ext cx="282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i="0" dirty="0" smtClean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135063" y="3430588"/>
            <a:ext cx="30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800" i="0" dirty="0" smtClean="0">
                <a:solidFill>
                  <a:schemeClr val="tx1"/>
                </a:solidFill>
                <a:latin typeface="+mj-lt"/>
              </a:rPr>
              <a:t>K</a:t>
            </a:r>
          </a:p>
        </p:txBody>
      </p:sp>
      <p:sp>
        <p:nvSpPr>
          <p:cNvPr id="27659" name="Text Box 23"/>
          <p:cNvSpPr txBox="1">
            <a:spLocks noChangeArrowheads="1"/>
          </p:cNvSpPr>
          <p:nvPr/>
        </p:nvSpPr>
        <p:spPr bwMode="auto">
          <a:xfrm>
            <a:off x="4408488" y="5570538"/>
            <a:ext cx="990600" cy="3349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i="0">
                <a:solidFill>
                  <a:srgbClr val="177B21"/>
                </a:solidFill>
              </a:rPr>
              <a:t>q</a:t>
            </a:r>
            <a:r>
              <a:rPr lang="en-US" sz="1600" i="0" baseline="-25000">
                <a:solidFill>
                  <a:srgbClr val="177B21"/>
                </a:solidFill>
              </a:rPr>
              <a:t>0</a:t>
            </a:r>
            <a:r>
              <a:rPr lang="en-US" sz="1600" i="0">
                <a:solidFill>
                  <a:srgbClr val="177B21"/>
                </a:solidFill>
              </a:rPr>
              <a:t> = 20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555852"/>
              </p:ext>
            </p:extLst>
          </p:nvPr>
        </p:nvGraphicFramePr>
        <p:xfrm>
          <a:off x="3633788" y="3343275"/>
          <a:ext cx="17780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2" name="Equation" r:id="rId3" imgW="914400" imgH="469800" progId="Equation.DSMT4">
                  <p:embed/>
                </p:oleObj>
              </mc:Choice>
              <mc:Fallback>
                <p:oleObj name="Equation" r:id="rId3" imgW="914400" imgH="469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3343275"/>
                        <a:ext cx="177800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TRS and Marginal Productivities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683125"/>
          </a:xfrm>
        </p:spPr>
        <p:txBody>
          <a:bodyPr/>
          <a:lstStyle/>
          <a:p>
            <a:pPr eaLnBrk="1" hangingPunct="1"/>
            <a:r>
              <a:rPr lang="en-US" dirty="0" smtClean="0"/>
              <a:t>Take the total differential of the production function: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Along an isoquant </a:t>
            </a:r>
            <a:r>
              <a:rPr lang="en-US" dirty="0" err="1" smtClean="0"/>
              <a:t>dq</a:t>
            </a:r>
            <a:r>
              <a:rPr lang="en-US" dirty="0" smtClean="0"/>
              <a:t> = 0, so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057706"/>
              </p:ext>
            </p:extLst>
          </p:nvPr>
        </p:nvGraphicFramePr>
        <p:xfrm>
          <a:off x="2791968" y="2232660"/>
          <a:ext cx="330835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Equation" r:id="rId3" imgW="1409400" imgH="634680" progId="Equation.DSMT4">
                  <p:embed/>
                </p:oleObj>
              </mc:Choice>
              <mc:Fallback>
                <p:oleObj name="Equation" r:id="rId3" imgW="1409400" imgH="63468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968" y="2232660"/>
                        <a:ext cx="330835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4469" name="Rectangle 5"/>
          <p:cNvSpPr>
            <a:spLocks noChangeArrowheads="1"/>
          </p:cNvSpPr>
          <p:nvPr/>
        </p:nvSpPr>
        <p:spPr bwMode="auto">
          <a:xfrm>
            <a:off x="533400" y="3657600"/>
            <a:ext cx="8229600" cy="68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sz="3200" i="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574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982968"/>
              </p:ext>
            </p:extLst>
          </p:nvPr>
        </p:nvGraphicFramePr>
        <p:xfrm>
          <a:off x="1562100" y="4595813"/>
          <a:ext cx="5286375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5" imgW="2286000" imgH="685800" progId="Equation.DSMT4">
                  <p:embed/>
                </p:oleObj>
              </mc:Choice>
              <mc:Fallback>
                <p:oleObj name="Equation" r:id="rId5" imgW="2286000" imgH="6858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595813"/>
                        <a:ext cx="5286375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5113"/>
            <a:ext cx="9144000" cy="1487487"/>
          </a:xfrm>
        </p:spPr>
        <p:txBody>
          <a:bodyPr/>
          <a:lstStyle/>
          <a:p>
            <a:pPr eaLnBrk="1" hangingPunct="1"/>
            <a:r>
              <a:rPr lang="en-US" dirty="0" smtClean="0"/>
              <a:t>Alternatively:</a:t>
            </a:r>
            <a:br>
              <a:rPr lang="en-US" dirty="0" smtClean="0"/>
            </a:br>
            <a:r>
              <a:rPr lang="en-US" dirty="0" smtClean="0"/>
              <a:t>Implicit Function Rule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29768" y="2011680"/>
            <a:ext cx="8333232" cy="4271645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968987"/>
              </p:ext>
            </p:extLst>
          </p:nvPr>
        </p:nvGraphicFramePr>
        <p:xfrm>
          <a:off x="594741" y="1893126"/>
          <a:ext cx="783907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Equation" r:id="rId3" imgW="3479760" imgH="1422360" progId="Equation.DSMT4">
                  <p:embed/>
                </p:oleObj>
              </mc:Choice>
              <mc:Fallback>
                <p:oleObj name="Equation" r:id="rId3" imgW="3479760" imgH="14223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41" y="1893126"/>
                        <a:ext cx="7839075" cy="328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679417"/>
              </p:ext>
            </p:extLst>
          </p:nvPr>
        </p:nvGraphicFramePr>
        <p:xfrm>
          <a:off x="708025" y="5288090"/>
          <a:ext cx="6226175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Equation" r:id="rId5" imgW="2692080" imgH="469800" progId="Equation.DSMT4">
                  <p:embed/>
                </p:oleObj>
              </mc:Choice>
              <mc:Fallback>
                <p:oleObj name="Equation" r:id="rId5" imgW="2692080" imgH="4698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5288090"/>
                        <a:ext cx="6226175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9962"/>
          </a:xfrm>
        </p:spPr>
        <p:txBody>
          <a:bodyPr/>
          <a:lstStyle/>
          <a:p>
            <a:pPr eaLnBrk="1" hangingPunct="1"/>
            <a:r>
              <a:rPr lang="en-US" dirty="0" smtClean="0"/>
              <a:t>Diminishing TRS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860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Again, for demand (this time of inputs) to be well behaved, we need production technology (akin to preferences) to be convex.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616200" y="3359150"/>
            <a:ext cx="9525" cy="2892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616200" y="6251575"/>
            <a:ext cx="317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944813" y="3402013"/>
            <a:ext cx="2679700" cy="2541587"/>
          </a:xfrm>
          <a:custGeom>
            <a:avLst/>
            <a:gdLst>
              <a:gd name="connsiteX0" fmla="*/ 0 w 2679404"/>
              <a:gd name="connsiteY0" fmla="*/ 0 h 2541181"/>
              <a:gd name="connsiteX1" fmla="*/ 552893 w 2679404"/>
              <a:gd name="connsiteY1" fmla="*/ 1956390 h 2541181"/>
              <a:gd name="connsiteX2" fmla="*/ 2679404 w 2679404"/>
              <a:gd name="connsiteY2" fmla="*/ 2541181 h 254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9404" h="2541181">
                <a:moveTo>
                  <a:pt x="0" y="0"/>
                </a:moveTo>
                <a:cubicBezTo>
                  <a:pt x="53163" y="766430"/>
                  <a:pt x="106326" y="1532860"/>
                  <a:pt x="552893" y="1956390"/>
                </a:cubicBezTo>
                <a:cubicBezTo>
                  <a:pt x="999460" y="2379920"/>
                  <a:pt x="1839432" y="2460550"/>
                  <a:pt x="2679404" y="2541181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29300" y="6251575"/>
            <a:ext cx="371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6763" y="3171825"/>
            <a:ext cx="4064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47603"/>
              </p:ext>
            </p:extLst>
          </p:nvPr>
        </p:nvGraphicFramePr>
        <p:xfrm>
          <a:off x="4284663" y="2832893"/>
          <a:ext cx="170338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8" name="Equation" r:id="rId3" imgW="736560" imgH="431640" progId="Equation.DSMT4">
                  <p:embed/>
                </p:oleObj>
              </mc:Choice>
              <mc:Fallback>
                <p:oleObj name="Equation" r:id="rId3" imgW="736560" imgH="431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832893"/>
                        <a:ext cx="1703387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090672" y="4558474"/>
            <a:ext cx="0" cy="448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81528" y="501700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1"/>
          </p:cNvCxnSpPr>
          <p:nvPr/>
        </p:nvCxnSpPr>
        <p:spPr>
          <a:xfrm>
            <a:off x="3497767" y="5358716"/>
            <a:ext cx="0" cy="1398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8248" y="5498592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97982" y="5718214"/>
            <a:ext cx="0" cy="699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08463" y="5779008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30967" y="4047517"/>
            <a:ext cx="4255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0" dirty="0" smtClean="0">
                <a:solidFill>
                  <a:schemeClr val="tx1"/>
                </a:solidFill>
                <a:latin typeface="+mn-lt"/>
              </a:rPr>
              <a:t>Which means, the slope rises, gets closer to zero as L increases.</a:t>
            </a:r>
          </a:p>
          <a:p>
            <a:pPr algn="l"/>
            <a:r>
              <a:rPr lang="en-US" i="0" dirty="0" smtClean="0">
                <a:solidFill>
                  <a:schemeClr val="tx1"/>
                </a:solidFill>
                <a:latin typeface="+mn-lt"/>
              </a:rPr>
              <a:t>And means the TRS falls as L increases.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666655"/>
              </p:ext>
            </p:extLst>
          </p:nvPr>
        </p:nvGraphicFramePr>
        <p:xfrm>
          <a:off x="6602413" y="5308600"/>
          <a:ext cx="16160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9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5308600"/>
                        <a:ext cx="161607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3232" y="502920"/>
            <a:ext cx="7772400" cy="995363"/>
          </a:xfrm>
        </p:spPr>
        <p:txBody>
          <a:bodyPr/>
          <a:lstStyle/>
          <a:p>
            <a:pPr eaLnBrk="1" hangingPunct="1"/>
            <a:r>
              <a:rPr lang="en-US" dirty="0" smtClean="0"/>
              <a:t>Production Function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0352" y="1636776"/>
            <a:ext cx="8284464" cy="4517136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firm’s production function for a particular good (q) shows the maximum amount of the good that can be produced using alternative combinations of capital (K) and labor (L).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2600C8"/>
                </a:solidFill>
              </a:rPr>
              <a:t>			</a:t>
            </a:r>
            <a:r>
              <a:rPr lang="en-US" sz="2800" dirty="0" smtClean="0"/>
              <a:t>q = f(K, 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Producing less than the maximum is always possible and all levels of output below the maximum are feasible and define the “production set.”</a:t>
            </a:r>
          </a:p>
        </p:txBody>
      </p:sp>
    </p:spTree>
    <p:extLst>
      <p:ext uri="{BB962C8B-B14F-4D97-AF65-F5344CB8AC3E}">
        <p14:creationId xmlns:p14="http://schemas.microsoft.com/office/powerpoint/2010/main" val="9768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6070" y="197168"/>
            <a:ext cx="8555038" cy="906462"/>
          </a:xfrm>
        </p:spPr>
        <p:txBody>
          <a:bodyPr/>
          <a:lstStyle/>
          <a:p>
            <a:pPr eaLnBrk="1" hangingPunct="1"/>
            <a:r>
              <a:rPr lang="en-US" dirty="0" smtClean="0"/>
              <a:t>Diminishing TRS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039" y="1455293"/>
            <a:ext cx="8774938" cy="292468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show that isoquants are convex (that </a:t>
            </a:r>
            <a:r>
              <a:rPr lang="en-US" dirty="0" err="1" smtClean="0"/>
              <a:t>dK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increases – gets closer to zero) </a:t>
            </a:r>
            <a:r>
              <a:rPr lang="en-US" dirty="0"/>
              <a:t>along all </a:t>
            </a:r>
            <a:r>
              <a:rPr lang="en-US" dirty="0" smtClean="0"/>
              <a:t>isoquants)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That is, either:</a:t>
            </a:r>
          </a:p>
          <a:p>
            <a:pPr lvl="2"/>
            <a:r>
              <a:rPr lang="en-US" dirty="0"/>
              <a:t>The level sets (isoquants) are strictly convex</a:t>
            </a:r>
          </a:p>
          <a:p>
            <a:pPr lvl="2"/>
            <a:r>
              <a:rPr lang="en-US" dirty="0"/>
              <a:t>The production function is strictly quasi-concave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Convexity (level curves)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4924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dK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n-US" dirty="0"/>
              <a:t>increases along all indifference curves</a:t>
            </a:r>
          </a:p>
          <a:p>
            <a:r>
              <a:rPr lang="en-US" dirty="0" smtClean="0"/>
              <a:t>We can use the explicit equation for an isoquant, K=K(L, q</a:t>
            </a:r>
            <a:r>
              <a:rPr lang="en-US" baseline="-25000" dirty="0" smtClean="0"/>
              <a:t>0</a:t>
            </a:r>
            <a:r>
              <a:rPr lang="en-US" dirty="0" smtClean="0"/>
              <a:t>) and find </a:t>
            </a:r>
          </a:p>
          <a:p>
            <a:endParaRPr lang="en-US" dirty="0" smtClean="0"/>
          </a:p>
          <a:p>
            <a:endParaRPr lang="en-US" dirty="0"/>
          </a:p>
          <a:p>
            <a:pPr marL="109537" indent="0">
              <a:buNone/>
            </a:pPr>
            <a:r>
              <a:rPr lang="en-US" dirty="0" smtClean="0"/>
              <a:t>			to demonstrate convexity.</a:t>
            </a:r>
          </a:p>
          <a:p>
            <a:r>
              <a:rPr lang="en-US" dirty="0" smtClean="0"/>
              <a:t>That is, while negative, the slope is getting larger as L increases (closer to zero).</a:t>
            </a:r>
          </a:p>
          <a:p>
            <a:r>
              <a:rPr lang="en-US" dirty="0" smtClean="0"/>
              <a:t>But we cannot always get a well defined equation for an isoquant.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624432"/>
              </p:ext>
            </p:extLst>
          </p:nvPr>
        </p:nvGraphicFramePr>
        <p:xfrm>
          <a:off x="1763967" y="2874518"/>
          <a:ext cx="163988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Equation" r:id="rId4" imgW="761760" imgH="507960" progId="Equation.DSMT4">
                  <p:embed/>
                </p:oleObj>
              </mc:Choice>
              <mc:Fallback>
                <p:oleObj name="Equation" r:id="rId4" imgW="761760" imgH="5079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967" y="2874518"/>
                        <a:ext cx="1639887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7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Alternatively (level curves)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029200"/>
          </a:xfrm>
        </p:spPr>
        <p:txBody>
          <a:bodyPr/>
          <a:lstStyle/>
          <a:p>
            <a:r>
              <a:rPr lang="en-US" dirty="0" smtClean="0"/>
              <a:t>As above, starting with </a:t>
            </a:r>
            <a:r>
              <a:rPr lang="en-US" dirty="0"/>
              <a:t>q</a:t>
            </a:r>
            <a:r>
              <a:rPr lang="en-US" baseline="-25000" dirty="0"/>
              <a:t>0 </a:t>
            </a:r>
            <a:r>
              <a:rPr lang="en-US" dirty="0" smtClean="0"/>
              <a:t>=f(K,L), </a:t>
            </a:r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dirty="0" smtClean="0"/>
          </a:p>
          <a:p>
            <a:r>
              <a:rPr lang="en-US" dirty="0" smtClean="0"/>
              <a:t>So convexity if</a:t>
            </a:r>
            <a:endParaRPr lang="en-US" baseline="-25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00" y="3124200"/>
            <a:ext cx="914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963420"/>
              </p:ext>
            </p:extLst>
          </p:nvPr>
        </p:nvGraphicFramePr>
        <p:xfrm>
          <a:off x="1846263" y="1992313"/>
          <a:ext cx="35464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7" name="Equation" r:id="rId4" imgW="1828800" imgH="431640" progId="Equation.DSMT4">
                  <p:embed/>
                </p:oleObj>
              </mc:Choice>
              <mc:Fallback>
                <p:oleObj name="Equation" r:id="rId4" imgW="1828800" imgH="4316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1992313"/>
                        <a:ext cx="3546475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932442"/>
              </p:ext>
            </p:extLst>
          </p:nvPr>
        </p:nvGraphicFramePr>
        <p:xfrm>
          <a:off x="743521" y="4156139"/>
          <a:ext cx="7258051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8" name="Equation" r:id="rId6" imgW="3149280" imgH="672840" progId="Equation.DSMT4">
                  <p:embed/>
                </p:oleObj>
              </mc:Choice>
              <mc:Fallback>
                <p:oleObj name="Equation" r:id="rId6" imgW="3149280" imgH="6728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21" y="4156139"/>
                        <a:ext cx="7258051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6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Convexity (level curves)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/>
          <a:lstStyle/>
          <a:p>
            <a:r>
              <a:rPr lang="en-US" sz="2400" dirty="0" smtClean="0"/>
              <a:t>And, that is 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sz="1600" dirty="0" smtClean="0"/>
          </a:p>
          <a:p>
            <a:pPr marL="109537" indent="0">
              <a:buNone/>
            </a:pPr>
            <a:r>
              <a:rPr lang="en-US" sz="1600" dirty="0" smtClean="0"/>
              <a:t>					*Note that f</a:t>
            </a:r>
            <a:r>
              <a:rPr lang="en-US" sz="1600" baseline="-25000" dirty="0" smtClean="0"/>
              <a:t>K</a:t>
            </a:r>
            <a:r>
              <a:rPr lang="en-US" sz="1600" baseline="30000" dirty="0" smtClean="0"/>
              <a:t>3 </a:t>
            </a:r>
            <a:r>
              <a:rPr lang="en-US" sz="1600" dirty="0" smtClean="0"/>
              <a:t>&gt; 0</a:t>
            </a:r>
            <a:endParaRPr lang="en-US" sz="1600" dirty="0"/>
          </a:p>
          <a:p>
            <a:pPr marL="566737" indent="-457200"/>
            <a:r>
              <a:rPr lang="en-US" sz="2400" dirty="0" smtClean="0"/>
              <a:t>What of:</a:t>
            </a:r>
          </a:p>
          <a:p>
            <a:pPr marL="966787" lvl="1" indent="-457200"/>
            <a:r>
              <a:rPr lang="en-US" sz="2000" dirty="0" err="1" smtClean="0"/>
              <a:t>f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 &gt; 0, </a:t>
            </a:r>
            <a:r>
              <a:rPr lang="en-US" sz="2000" dirty="0" err="1" smtClean="0"/>
              <a:t>monotonacity</a:t>
            </a:r>
            <a:endParaRPr lang="en-US" sz="2000" dirty="0" smtClean="0"/>
          </a:p>
          <a:p>
            <a:pPr marL="966787" lvl="1" indent="-457200"/>
            <a:r>
              <a:rPr lang="en-US" sz="2000" dirty="0" err="1" smtClean="0"/>
              <a:t>f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/>
              <a:t>&gt; 0, </a:t>
            </a:r>
            <a:r>
              <a:rPr lang="en-US" sz="2000" dirty="0" err="1" smtClean="0"/>
              <a:t>monotonacity</a:t>
            </a:r>
            <a:endParaRPr lang="en-US" sz="2000" dirty="0" smtClean="0"/>
          </a:p>
          <a:p>
            <a:pPr marL="966787" lvl="1" indent="-457200"/>
            <a:r>
              <a:rPr lang="en-US" sz="2000" dirty="0" err="1" smtClean="0"/>
              <a:t>f</a:t>
            </a:r>
            <a:r>
              <a:rPr lang="en-US" sz="2000" baseline="-25000" dirty="0" err="1" smtClean="0"/>
              <a:t>LL</a:t>
            </a:r>
            <a:r>
              <a:rPr lang="en-US" sz="2000" dirty="0" smtClean="0"/>
              <a:t> &lt; 0, diminishing marginal returns</a:t>
            </a:r>
          </a:p>
          <a:p>
            <a:pPr marL="966787" lvl="1" indent="-457200"/>
            <a:r>
              <a:rPr lang="en-US" sz="2000" dirty="0" err="1" smtClean="0"/>
              <a:t>f</a:t>
            </a:r>
            <a:r>
              <a:rPr lang="en-US" sz="2000" baseline="-25000" dirty="0" err="1" smtClean="0"/>
              <a:t>KK</a:t>
            </a:r>
            <a:r>
              <a:rPr lang="en-US" sz="2000" dirty="0" smtClean="0"/>
              <a:t> &lt; 0, diminishing marginal returns</a:t>
            </a:r>
            <a:endParaRPr lang="en-US" sz="2000" dirty="0"/>
          </a:p>
          <a:p>
            <a:pPr marL="966787" lvl="1" indent="-457200"/>
            <a:r>
              <a:rPr lang="en-US" sz="2000" dirty="0" err="1" smtClean="0"/>
              <a:t>f</a:t>
            </a:r>
            <a:r>
              <a:rPr lang="en-US" sz="2000" baseline="-25000" dirty="0" err="1" smtClean="0"/>
              <a:t>LK</a:t>
            </a:r>
            <a:r>
              <a:rPr lang="en-US" sz="2000" dirty="0" smtClean="0"/>
              <a:t> = ?</a:t>
            </a:r>
            <a:endParaRPr lang="en-US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726615"/>
              </p:ext>
            </p:extLst>
          </p:nvPr>
        </p:nvGraphicFramePr>
        <p:xfrm>
          <a:off x="1903413" y="1312863"/>
          <a:ext cx="5283200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1" name="Equation" r:id="rId4" imgW="2768400" imgH="1396800" progId="Equation.DSMT4">
                  <p:embed/>
                </p:oleObj>
              </mc:Choice>
              <mc:Fallback>
                <p:oleObj name="Equation" r:id="rId4" imgW="2768400" imgH="1396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1312863"/>
                        <a:ext cx="5283200" cy="266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00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Strict Quasi-Convexity</a:t>
            </a:r>
            <a:br>
              <a:rPr lang="en-US" dirty="0" smtClean="0"/>
            </a:br>
            <a:r>
              <a:rPr lang="en-US" dirty="0" smtClean="0"/>
              <a:t>(production function)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6032" y="1399032"/>
            <a:ext cx="8641080" cy="4681728"/>
          </a:xfrm>
        </p:spPr>
        <p:txBody>
          <a:bodyPr/>
          <a:lstStyle/>
          <a:p>
            <a:r>
              <a:rPr lang="en-US" dirty="0" smtClean="0"/>
              <a:t>Also, convexity of technology will hold if the production function is strictly quasi-concave</a:t>
            </a:r>
          </a:p>
          <a:p>
            <a:pPr lvl="1"/>
            <a:r>
              <a:rPr lang="en-US" dirty="0" smtClean="0"/>
              <a:t>A function is strictly quasi-concave if its bordered Hessian 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is negative definite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985457"/>
              </p:ext>
            </p:extLst>
          </p:nvPr>
        </p:nvGraphicFramePr>
        <p:xfrm>
          <a:off x="3268663" y="3232150"/>
          <a:ext cx="18081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6" name="Equation" r:id="rId4" imgW="1028520" imgH="711000" progId="Equation.DSMT4">
                  <p:embed/>
                </p:oleObj>
              </mc:Choice>
              <mc:Fallback>
                <p:oleObj name="Equation" r:id="rId4" imgW="1028520" imgH="7110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3232150"/>
                        <a:ext cx="1808162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30560"/>
              </p:ext>
            </p:extLst>
          </p:nvPr>
        </p:nvGraphicFramePr>
        <p:xfrm>
          <a:off x="1830388" y="5054600"/>
          <a:ext cx="44624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7" name="Equation" r:id="rId6" imgW="2539800" imgH="711000" progId="Equation.DSMT4">
                  <p:embed/>
                </p:oleObj>
              </mc:Choice>
              <mc:Fallback>
                <p:oleObj name="Equation" r:id="rId6" imgW="2539800" imgH="7110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5054600"/>
                        <a:ext cx="4462462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2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Negative Definite (production function)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763000" cy="5016500"/>
          </a:xfrm>
        </p:spPr>
        <p:txBody>
          <a:bodyPr/>
          <a:lstStyle/>
          <a:p>
            <a:r>
              <a:rPr lang="en-US" sz="2800" dirty="0" smtClean="0"/>
              <a:t>So the production function is strictly quasi-concave if</a:t>
            </a:r>
          </a:p>
          <a:p>
            <a:pPr lvl="1"/>
            <a:r>
              <a:rPr lang="en-US" dirty="0" smtClean="0"/>
              <a:t>1. </a:t>
            </a:r>
            <a:r>
              <a:rPr lang="en-US" dirty="0" smtClean="0">
                <a:cs typeface="Times New Roman" panose="02020603050405020304" pitchFamily="18" charset="0"/>
              </a:rPr>
              <a:t>–</a:t>
            </a:r>
            <a:r>
              <a:rPr lang="en-US" dirty="0" err="1" smtClean="0">
                <a:cs typeface="Times New Roman" panose="02020603050405020304" pitchFamily="18" charset="0"/>
              </a:rPr>
              <a:t>f</a:t>
            </a:r>
            <a:r>
              <a:rPr lang="en-US" baseline="-25000" dirty="0" err="1" smtClean="0"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cs typeface="Times New Roman" panose="02020603050405020304" pitchFamily="18" charset="0"/>
              </a:rPr>
              <a:t>f</a:t>
            </a:r>
            <a:r>
              <a:rPr lang="en-US" baseline="-25000" dirty="0" err="1" smtClean="0">
                <a:cs typeface="Times New Roman" panose="02020603050405020304" pitchFamily="18" charset="0"/>
              </a:rPr>
              <a:t>L</a:t>
            </a:r>
            <a:r>
              <a:rPr lang="en-US" dirty="0" smtClean="0">
                <a:cs typeface="Times New Roman" panose="02020603050405020304" pitchFamily="18" charset="0"/>
              </a:rPr>
              <a:t> &lt; 0</a:t>
            </a:r>
          </a:p>
          <a:p>
            <a:pPr lvl="1"/>
            <a:r>
              <a:rPr lang="en-US" dirty="0" smtClean="0"/>
              <a:t>2. </a:t>
            </a:r>
            <a:r>
              <a:rPr lang="en-US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2f</a:t>
            </a:r>
            <a:r>
              <a:rPr lang="en-US" baseline="-25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L</a:t>
            </a:r>
            <a:r>
              <a:rPr lang="en-US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K</a:t>
            </a:r>
            <a:r>
              <a:rPr lang="en-US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LK</a:t>
            </a:r>
            <a:r>
              <a:rPr lang="en-US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-f</a:t>
            </a:r>
            <a:r>
              <a:rPr lang="en-US" baseline="-25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K</a:t>
            </a:r>
            <a:r>
              <a:rPr lang="en-US" baseline="30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LL</a:t>
            </a:r>
            <a:r>
              <a:rPr lang="en-US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 -f</a:t>
            </a:r>
            <a:r>
              <a:rPr lang="en-US" baseline="-25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L</a:t>
            </a:r>
            <a:r>
              <a:rPr lang="en-US" baseline="30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KK  </a:t>
            </a:r>
            <a:r>
              <a:rPr lang="en-US" dirty="0" smtClean="0">
                <a:cs typeface="Times New Roman" panose="02020603050405020304" pitchFamily="18" charset="0"/>
              </a:rPr>
              <a:t>&gt; 0</a:t>
            </a:r>
          </a:p>
          <a:p>
            <a:r>
              <a:rPr lang="en-US" sz="2800" dirty="0" smtClean="0"/>
              <a:t>Related to the level curve result:</a:t>
            </a:r>
          </a:p>
          <a:p>
            <a:pPr lvl="1"/>
            <a:r>
              <a:rPr lang="en-US" dirty="0" smtClean="0"/>
              <a:t>Remembering that a convex level set comes from this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lvl="1"/>
            <a:r>
              <a:rPr lang="en-US" dirty="0" smtClean="0"/>
              <a:t>We can see that strict convexity of the level set and strict quasi-concavity of the function are related, and each is sufficient to demonstrate that both are true.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666285"/>
              </p:ext>
            </p:extLst>
          </p:nvPr>
        </p:nvGraphicFramePr>
        <p:xfrm>
          <a:off x="1593850" y="3794316"/>
          <a:ext cx="40862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8" name="Equation" r:id="rId3" imgW="1904760" imgH="457200" progId="Equation.DSMT4">
                  <p:embed/>
                </p:oleObj>
              </mc:Choice>
              <mc:Fallback>
                <p:oleObj name="Equation" r:id="rId3" imgW="1904760" imgH="457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3794316"/>
                        <a:ext cx="408622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4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TRS and Marginal Productivities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Intuitively, it seems reasonable that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LK</a:t>
            </a:r>
            <a:r>
              <a:rPr lang="en-US" dirty="0" smtClean="0"/>
              <a:t> should be positive</a:t>
            </a:r>
          </a:p>
          <a:p>
            <a:pPr lvl="1" eaLnBrk="1" hangingPunct="1"/>
            <a:r>
              <a:rPr lang="en-US" dirty="0" smtClean="0"/>
              <a:t>if workers have more capital, they will be more productive</a:t>
            </a:r>
          </a:p>
          <a:p>
            <a:pPr eaLnBrk="1" hangingPunct="1"/>
            <a:r>
              <a:rPr lang="en-US" dirty="0" smtClean="0"/>
              <a:t>But some production functions have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KL</a:t>
            </a:r>
            <a:r>
              <a:rPr lang="en-US" dirty="0" smtClean="0"/>
              <a:t> &lt; 0 over some input ranges</a:t>
            </a:r>
          </a:p>
          <a:p>
            <a:pPr lvl="1" eaLnBrk="1" hangingPunct="1"/>
            <a:r>
              <a:rPr lang="en-US" dirty="0" smtClean="0"/>
              <a:t>assuming diminishing TRS means that MP</a:t>
            </a:r>
            <a:r>
              <a:rPr lang="en-US" baseline="-25000" dirty="0" smtClean="0"/>
              <a:t>L</a:t>
            </a:r>
            <a:r>
              <a:rPr lang="en-US" dirty="0" smtClean="0"/>
              <a:t> and MP</a:t>
            </a:r>
            <a:r>
              <a:rPr lang="en-US" baseline="-25000" dirty="0" smtClean="0"/>
              <a:t>K</a:t>
            </a:r>
            <a:r>
              <a:rPr lang="en-US" dirty="0" smtClean="0"/>
              <a:t> diminish quickly enough to compensate for any possible negative cross-productivity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488950"/>
            <a:ext cx="7772400" cy="923925"/>
          </a:xfrm>
        </p:spPr>
        <p:txBody>
          <a:bodyPr/>
          <a:lstStyle/>
          <a:p>
            <a:pPr eaLnBrk="1" hangingPunct="1"/>
            <a:r>
              <a:rPr lang="en-US" dirty="0" smtClean="0"/>
              <a:t>TRS and MP</a:t>
            </a:r>
            <a:r>
              <a:rPr lang="en-US" baseline="-25000" dirty="0" smtClean="0"/>
              <a:t>L</a:t>
            </a:r>
            <a:r>
              <a:rPr lang="en-US" dirty="0" smtClean="0"/>
              <a:t> and MP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65113" y="1466850"/>
            <a:ext cx="8548687" cy="479583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Back to our sample production function:</a:t>
            </a:r>
          </a:p>
          <a:p>
            <a:pPr eaLnBrk="1" hangingPunct="1"/>
            <a:endParaRPr lang="en-US" sz="3600" dirty="0" smtClean="0"/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rgbClr val="2600C8"/>
                </a:solidFill>
                <a:cs typeface="Times New Roman" pitchFamily="18" charset="0"/>
              </a:rPr>
              <a:t> </a:t>
            </a:r>
            <a:endParaRPr lang="en-US" sz="3600" dirty="0" smtClean="0">
              <a:solidFill>
                <a:srgbClr val="2600C8"/>
              </a:solidFill>
              <a:cs typeface="Times New Roman" pitchFamily="18" charset="0"/>
            </a:endParaRPr>
          </a:p>
          <a:p>
            <a:pPr eaLnBrk="1" hangingPunct="1"/>
            <a:r>
              <a:rPr lang="en-US" sz="3600" dirty="0" smtClean="0"/>
              <a:t>For this production function</a:t>
            </a:r>
          </a:p>
          <a:p>
            <a:pPr algn="ctr" eaLnBrk="1" hangingPunct="1">
              <a:buFontTx/>
              <a:buNone/>
            </a:pPr>
            <a:endParaRPr lang="en-US" i="1" dirty="0" smtClean="0">
              <a:solidFill>
                <a:srgbClr val="2600C8"/>
              </a:solidFill>
            </a:endParaRPr>
          </a:p>
        </p:txBody>
      </p:sp>
      <p:graphicFrame>
        <p:nvGraphicFramePr>
          <p:cNvPr id="3994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512588"/>
              </p:ext>
            </p:extLst>
          </p:nvPr>
        </p:nvGraphicFramePr>
        <p:xfrm>
          <a:off x="1758950" y="1984375"/>
          <a:ext cx="4397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8" name="Equation" r:id="rId3" imgW="1726920" imgH="419040" progId="Equation.DSMT4">
                  <p:embed/>
                </p:oleObj>
              </mc:Choice>
              <mc:Fallback>
                <p:oleObj name="Equation" r:id="rId3" imgW="1726920" imgH="41904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84375"/>
                        <a:ext cx="43973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289219"/>
              </p:ext>
            </p:extLst>
          </p:nvPr>
        </p:nvGraphicFramePr>
        <p:xfrm>
          <a:off x="1011364" y="4370578"/>
          <a:ext cx="6423026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9" name="Equation" r:id="rId5" imgW="2831760" imgH="419040" progId="Equation.DSMT4">
                  <p:embed/>
                </p:oleObj>
              </mc:Choice>
              <mc:Fallback>
                <p:oleObj name="Equation" r:id="rId5" imgW="2831760" imgH="41904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364" y="4370578"/>
                        <a:ext cx="6423026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923925"/>
          </a:xfrm>
        </p:spPr>
        <p:txBody>
          <a:bodyPr/>
          <a:lstStyle/>
          <a:p>
            <a:pPr eaLnBrk="1" hangingPunct="1"/>
            <a:r>
              <a:rPr lang="en-US" smtClean="0"/>
              <a:t>IMR and DMR vs. NMR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76213" y="1244600"/>
            <a:ext cx="7851775" cy="5613400"/>
          </a:xfrm>
        </p:spPr>
        <p:txBody>
          <a:bodyPr/>
          <a:lstStyle/>
          <a:p>
            <a:pPr eaLnBrk="1" hangingPunct="1"/>
            <a:r>
              <a:rPr lang="en-US" dirty="0" smtClean="0"/>
              <a:t>Pull out a few terms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K = 10, then MP</a:t>
            </a:r>
            <a:r>
              <a:rPr lang="en-US" baseline="-25000" dirty="0" smtClean="0"/>
              <a:t>L</a:t>
            </a:r>
            <a:r>
              <a:rPr lang="en-US" dirty="0" smtClean="0"/>
              <a:t> = 0 at L=80</a:t>
            </a:r>
          </a:p>
        </p:txBody>
      </p:sp>
      <p:graphicFrame>
        <p:nvGraphicFramePr>
          <p:cNvPr id="4096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362666"/>
              </p:ext>
            </p:extLst>
          </p:nvPr>
        </p:nvGraphicFramePr>
        <p:xfrm>
          <a:off x="658813" y="2122488"/>
          <a:ext cx="3376612" cy="318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Equation" r:id="rId3" imgW="1612800" imgH="1523880" progId="Equation.DSMT4">
                  <p:embed/>
                </p:oleObj>
              </mc:Choice>
              <mc:Fallback>
                <p:oleObj name="Equation" r:id="rId3" imgW="1612800" imgH="15238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2122488"/>
                        <a:ext cx="3376612" cy="318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620123"/>
              </p:ext>
            </p:extLst>
          </p:nvPr>
        </p:nvGraphicFramePr>
        <p:xfrm>
          <a:off x="4978400" y="2030413"/>
          <a:ext cx="3514725" cy="332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5" imgW="1612800" imgH="1523880" progId="Equation.DSMT4">
                  <p:embed/>
                </p:oleObj>
              </mc:Choice>
              <mc:Fallback>
                <p:oleObj name="Equation" r:id="rId5" imgW="1612800" imgH="15238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2030413"/>
                        <a:ext cx="3514725" cy="332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61963"/>
            <a:ext cx="7772400" cy="854075"/>
          </a:xfrm>
        </p:spPr>
        <p:txBody>
          <a:bodyPr/>
          <a:lstStyle/>
          <a:p>
            <a:pPr eaLnBrk="1" hangingPunct="1"/>
            <a:r>
              <a:rPr lang="en-US" smtClean="0"/>
              <a:t>IMR vs. DMR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61950" y="1403350"/>
            <a:ext cx="8462963" cy="5006975"/>
          </a:xfrm>
        </p:spPr>
        <p:txBody>
          <a:bodyPr/>
          <a:lstStyle/>
          <a:p>
            <a:pPr eaLnBrk="1" hangingPunct="1"/>
            <a:r>
              <a:rPr lang="en-US" dirty="0" smtClean="0"/>
              <a:t>Because</a:t>
            </a:r>
          </a:p>
          <a:p>
            <a:pPr algn="ctr" eaLnBrk="1" hangingPunct="1">
              <a:buFontTx/>
              <a:buNone/>
            </a:pPr>
            <a:endParaRPr lang="en-US" dirty="0" smtClean="0">
              <a:solidFill>
                <a:srgbClr val="2600C8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dirty="0" err="1" smtClean="0"/>
              <a:t>f</a:t>
            </a:r>
            <a:r>
              <a:rPr lang="en-US" baseline="-25000" dirty="0" err="1" smtClean="0"/>
              <a:t>LL</a:t>
            </a:r>
            <a:r>
              <a:rPr lang="en-US" dirty="0" smtClean="0"/>
              <a:t>&gt; 0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KK</a:t>
            </a:r>
            <a:r>
              <a:rPr lang="en-US" dirty="0" smtClean="0"/>
              <a:t> &gt; 0 if K*L &lt; 400</a:t>
            </a:r>
          </a:p>
          <a:p>
            <a:pPr lvl="1"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n-US" dirty="0" err="1" smtClean="0"/>
              <a:t>f</a:t>
            </a:r>
            <a:r>
              <a:rPr lang="en-US" baseline="-25000" dirty="0" err="1" smtClean="0"/>
              <a:t>LL</a:t>
            </a:r>
            <a:r>
              <a:rPr lang="en-US" baseline="-25000" dirty="0" smtClean="0"/>
              <a:t>&lt;</a:t>
            </a:r>
            <a:r>
              <a:rPr lang="en-US" dirty="0" smtClean="0"/>
              <a:t> 0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KK</a:t>
            </a:r>
            <a:r>
              <a:rPr lang="en-US" dirty="0" smtClean="0"/>
              <a:t> &lt; 0 if K*L &gt; 400</a:t>
            </a:r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If K = 10, then inflection point at L=40</a:t>
            </a:r>
          </a:p>
        </p:txBody>
      </p:sp>
      <p:graphicFrame>
        <p:nvGraphicFramePr>
          <p:cNvPr id="4198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542475"/>
              </p:ext>
            </p:extLst>
          </p:nvPr>
        </p:nvGraphicFramePr>
        <p:xfrm>
          <a:off x="963613" y="2212975"/>
          <a:ext cx="2794000" cy="190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name="Equation" r:id="rId3" imgW="1231560" imgH="838080" progId="Equation.DSMT4">
                  <p:embed/>
                </p:oleObj>
              </mc:Choice>
              <mc:Fallback>
                <p:oleObj name="Equation" r:id="rId3" imgW="1231560" imgH="8380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212975"/>
                        <a:ext cx="2794000" cy="190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636250"/>
              </p:ext>
            </p:extLst>
          </p:nvPr>
        </p:nvGraphicFramePr>
        <p:xfrm>
          <a:off x="4776788" y="2087563"/>
          <a:ext cx="3209925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1" name="Equation" r:id="rId5" imgW="1320480" imgH="838080" progId="Equation.DSMT4">
                  <p:embed/>
                </p:oleObj>
              </mc:Choice>
              <mc:Fallback>
                <p:oleObj name="Equation" r:id="rId5" imgW="1320480" imgH="8380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2087563"/>
                        <a:ext cx="3209925" cy="203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Production Function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54250" y="1658938"/>
            <a:ext cx="0" cy="295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54250" y="2796363"/>
            <a:ext cx="4146550" cy="181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5516" y="4604379"/>
            <a:ext cx="3019425" cy="1711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108574" y="1684909"/>
            <a:ext cx="1355268" cy="372491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899479 w 1303516"/>
              <a:gd name="connsiteY0" fmla="*/ 0 h 648587"/>
              <a:gd name="connsiteX1" fmla="*/ 6344 w 1303516"/>
              <a:gd name="connsiteY1" fmla="*/ 287080 h 648587"/>
              <a:gd name="connsiteX2" fmla="*/ 1303516 w 1303516"/>
              <a:gd name="connsiteY2" fmla="*/ 648587 h 64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3516" h="648587">
                <a:moveTo>
                  <a:pt x="899479" y="0"/>
                </a:moveTo>
                <a:cubicBezTo>
                  <a:pt x="419242" y="111642"/>
                  <a:pt x="-60995" y="178982"/>
                  <a:pt x="6344" y="287080"/>
                </a:cubicBezTo>
                <a:cubicBezTo>
                  <a:pt x="73683" y="395178"/>
                  <a:pt x="688599" y="526312"/>
                  <a:pt x="1303516" y="648587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48556" y="2224469"/>
            <a:ext cx="1303338" cy="581073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3516" h="701749">
                <a:moveTo>
                  <a:pt x="899479" y="0"/>
                </a:moveTo>
                <a:cubicBezTo>
                  <a:pt x="419242" y="111642"/>
                  <a:pt x="-60995" y="223284"/>
                  <a:pt x="6344" y="340242"/>
                </a:cubicBezTo>
                <a:cubicBezTo>
                  <a:pt x="73683" y="457200"/>
                  <a:pt x="688599" y="579474"/>
                  <a:pt x="1303516" y="701749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67163" y="3062288"/>
            <a:ext cx="1338262" cy="744537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868932 w 1304867"/>
              <a:gd name="connsiteY0" fmla="*/ 0 h 776177"/>
              <a:gd name="connsiteX1" fmla="*/ 7695 w 1304867"/>
              <a:gd name="connsiteY1" fmla="*/ 414670 h 776177"/>
              <a:gd name="connsiteX2" fmla="*/ 1304867 w 1304867"/>
              <a:gd name="connsiteY2" fmla="*/ 776177 h 776177"/>
              <a:gd name="connsiteX0" fmla="*/ 869937 w 1337770"/>
              <a:gd name="connsiteY0" fmla="*/ 0 h 744279"/>
              <a:gd name="connsiteX1" fmla="*/ 8700 w 1337770"/>
              <a:gd name="connsiteY1" fmla="*/ 414670 h 744279"/>
              <a:gd name="connsiteX2" fmla="*/ 1337770 w 1337770"/>
              <a:gd name="connsiteY2" fmla="*/ 744279 h 74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7770" h="744279">
                <a:moveTo>
                  <a:pt x="869937" y="0"/>
                </a:moveTo>
                <a:cubicBezTo>
                  <a:pt x="389700" y="111642"/>
                  <a:pt x="-69272" y="290624"/>
                  <a:pt x="8700" y="414670"/>
                </a:cubicBezTo>
                <a:cubicBezTo>
                  <a:pt x="86672" y="538717"/>
                  <a:pt x="722853" y="622004"/>
                  <a:pt x="1337770" y="744279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54363" y="3905250"/>
            <a:ext cx="1239837" cy="904875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930206 w 1302345"/>
              <a:gd name="connsiteY0" fmla="*/ 0 h 776177"/>
              <a:gd name="connsiteX1" fmla="*/ 5173 w 1302345"/>
              <a:gd name="connsiteY1" fmla="*/ 414670 h 776177"/>
              <a:gd name="connsiteX2" fmla="*/ 1302345 w 1302345"/>
              <a:gd name="connsiteY2" fmla="*/ 776177 h 776177"/>
              <a:gd name="connsiteX0" fmla="*/ 928711 w 1237055"/>
              <a:gd name="connsiteY0" fmla="*/ 0 h 839973"/>
              <a:gd name="connsiteX1" fmla="*/ 3678 w 1237055"/>
              <a:gd name="connsiteY1" fmla="*/ 414670 h 839973"/>
              <a:gd name="connsiteX2" fmla="*/ 1237055 w 1237055"/>
              <a:gd name="connsiteY2" fmla="*/ 839973 h 839973"/>
              <a:gd name="connsiteX0" fmla="*/ 877290 w 1238796"/>
              <a:gd name="connsiteY0" fmla="*/ 0 h 903768"/>
              <a:gd name="connsiteX1" fmla="*/ 5419 w 1238796"/>
              <a:gd name="connsiteY1" fmla="*/ 478465 h 903768"/>
              <a:gd name="connsiteX2" fmla="*/ 1238796 w 1238796"/>
              <a:gd name="connsiteY2" fmla="*/ 903768 h 90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796" h="903768">
                <a:moveTo>
                  <a:pt x="877290" y="0"/>
                </a:moveTo>
                <a:cubicBezTo>
                  <a:pt x="397053" y="111642"/>
                  <a:pt x="-54832" y="327837"/>
                  <a:pt x="5419" y="478465"/>
                </a:cubicBezTo>
                <a:cubicBezTo>
                  <a:pt x="65670" y="629093"/>
                  <a:pt x="623879" y="781493"/>
                  <a:pt x="1238796" y="903768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63842" y="2405432"/>
            <a:ext cx="31771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51282" y="6064250"/>
            <a:ext cx="3353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7213" y="1420813"/>
            <a:ext cx="3397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16086" y="1447304"/>
            <a:ext cx="153760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 = f(K, L)</a:t>
            </a:r>
          </a:p>
        </p:txBody>
      </p:sp>
      <p:sp>
        <p:nvSpPr>
          <p:cNvPr id="14" name="Freeform 13"/>
          <p:cNvSpPr/>
          <p:nvPr/>
        </p:nvSpPr>
        <p:spPr>
          <a:xfrm>
            <a:off x="2297113" y="1658938"/>
            <a:ext cx="3667125" cy="2933700"/>
          </a:xfrm>
          <a:custGeom>
            <a:avLst/>
            <a:gdLst>
              <a:gd name="connsiteX0" fmla="*/ 0 w 4338083"/>
              <a:gd name="connsiteY0" fmla="*/ 2849525 h 2849525"/>
              <a:gd name="connsiteX1" fmla="*/ 1297172 w 4338083"/>
              <a:gd name="connsiteY1" fmla="*/ 2392325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70790 w 4338083"/>
              <a:gd name="connsiteY3" fmla="*/ 329609 h 2849525"/>
              <a:gd name="connsiteX4" fmla="*/ 4338083 w 4338083"/>
              <a:gd name="connsiteY4" fmla="*/ 0 h 2849525"/>
              <a:gd name="connsiteX0" fmla="*/ 0 w 4338083"/>
              <a:gd name="connsiteY0" fmla="*/ 2849593 h 2849593"/>
              <a:gd name="connsiteX1" fmla="*/ 1318437 w 4338083"/>
              <a:gd name="connsiteY1" fmla="*/ 2339230 h 2849593"/>
              <a:gd name="connsiteX2" fmla="*/ 2094614 w 4338083"/>
              <a:gd name="connsiteY2" fmla="*/ 1190913 h 2849593"/>
              <a:gd name="connsiteX3" fmla="*/ 2870790 w 4338083"/>
              <a:gd name="connsiteY3" fmla="*/ 329677 h 2849593"/>
              <a:gd name="connsiteX4" fmla="*/ 4338083 w 4338083"/>
              <a:gd name="connsiteY4" fmla="*/ 68 h 2849593"/>
              <a:gd name="connsiteX0" fmla="*/ 0 w 3987209"/>
              <a:gd name="connsiteY0" fmla="*/ 2743386 h 2743386"/>
              <a:gd name="connsiteX1" fmla="*/ 1318437 w 3987209"/>
              <a:gd name="connsiteY1" fmla="*/ 2233023 h 2743386"/>
              <a:gd name="connsiteX2" fmla="*/ 2094614 w 3987209"/>
              <a:gd name="connsiteY2" fmla="*/ 1084706 h 2743386"/>
              <a:gd name="connsiteX3" fmla="*/ 2870790 w 3987209"/>
              <a:gd name="connsiteY3" fmla="*/ 223470 h 2743386"/>
              <a:gd name="connsiteX4" fmla="*/ 3987209 w 3987209"/>
              <a:gd name="connsiteY4" fmla="*/ 187 h 2743386"/>
              <a:gd name="connsiteX0" fmla="*/ 0 w 4019107"/>
              <a:gd name="connsiteY0" fmla="*/ 2828338 h 2828338"/>
              <a:gd name="connsiteX1" fmla="*/ 1318437 w 4019107"/>
              <a:gd name="connsiteY1" fmla="*/ 2317975 h 2828338"/>
              <a:gd name="connsiteX2" fmla="*/ 2094614 w 4019107"/>
              <a:gd name="connsiteY2" fmla="*/ 1169658 h 2828338"/>
              <a:gd name="connsiteX3" fmla="*/ 2870790 w 4019107"/>
              <a:gd name="connsiteY3" fmla="*/ 308422 h 2828338"/>
              <a:gd name="connsiteX4" fmla="*/ 4019107 w 4019107"/>
              <a:gd name="connsiteY4" fmla="*/ 78 h 2828338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2094614 w 4019107"/>
              <a:gd name="connsiteY2" fmla="*/ 1169580 h 2828260"/>
              <a:gd name="connsiteX3" fmla="*/ 2870790 w 4019107"/>
              <a:gd name="connsiteY3" fmla="*/ 308344 h 2828260"/>
              <a:gd name="connsiteX4" fmla="*/ 4019107 w 4019107"/>
              <a:gd name="connsiteY4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745572 w 4019107"/>
              <a:gd name="connsiteY1" fmla="*/ 2613065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22181 w 4019107"/>
              <a:gd name="connsiteY4" fmla="*/ 1434624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9107" h="2828260">
                <a:moveTo>
                  <a:pt x="0" y="2828260"/>
                </a:moveTo>
                <a:cubicBezTo>
                  <a:pt x="124262" y="2792394"/>
                  <a:pt x="572432" y="2718620"/>
                  <a:pt x="792171" y="2633560"/>
                </a:cubicBezTo>
                <a:cubicBezTo>
                  <a:pt x="1011910" y="2548500"/>
                  <a:pt x="1157284" y="2461359"/>
                  <a:pt x="1318437" y="2317897"/>
                </a:cubicBezTo>
                <a:cubicBezTo>
                  <a:pt x="1479590" y="2174435"/>
                  <a:pt x="1658462" y="1919998"/>
                  <a:pt x="1759086" y="1772786"/>
                </a:cubicBezTo>
                <a:cubicBezTo>
                  <a:pt x="1859710" y="1625574"/>
                  <a:pt x="1889559" y="1565900"/>
                  <a:pt x="1945480" y="1465366"/>
                </a:cubicBezTo>
                <a:cubicBezTo>
                  <a:pt x="2001401" y="1364832"/>
                  <a:pt x="1952045" y="1434149"/>
                  <a:pt x="2106263" y="1179828"/>
                </a:cubicBezTo>
                <a:cubicBezTo>
                  <a:pt x="2260481" y="925507"/>
                  <a:pt x="2551983" y="504982"/>
                  <a:pt x="2870790" y="308344"/>
                </a:cubicBezTo>
                <a:cubicBezTo>
                  <a:pt x="3189597" y="111706"/>
                  <a:pt x="3398875" y="49618"/>
                  <a:pt x="401910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7364" y="115109"/>
            <a:ext cx="6018213" cy="835867"/>
          </a:xfrm>
        </p:spPr>
        <p:txBody>
          <a:bodyPr/>
          <a:lstStyle/>
          <a:p>
            <a:pPr eaLnBrk="1" hangingPunct="1"/>
            <a:r>
              <a:rPr lang="en-US" dirty="0" smtClean="0"/>
              <a:t>Cross Effect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93405" y="896112"/>
            <a:ext cx="8250865" cy="5780913"/>
          </a:xfrm>
        </p:spPr>
        <p:txBody>
          <a:bodyPr/>
          <a:lstStyle/>
          <a:p>
            <a:pPr marL="182563" indent="-182563" eaLnBrk="1" hangingPunct="1"/>
            <a:r>
              <a:rPr lang="en-US" dirty="0" smtClean="0"/>
              <a:t>Cross differentiation of either of the marginal productivity functions yields</a:t>
            </a:r>
          </a:p>
          <a:p>
            <a:pPr marL="182563" indent="-182563" eaLnBrk="1" hangingPunct="1"/>
            <a:endParaRPr lang="en-US" dirty="0" smtClean="0"/>
          </a:p>
          <a:p>
            <a:pPr marL="182563" indent="-182563" eaLnBrk="1" hangingPunct="1"/>
            <a:endParaRPr lang="en-US" dirty="0" smtClean="0"/>
          </a:p>
          <a:p>
            <a:pPr marL="582613" lvl="1" indent="-182563" eaLnBrk="1" hangingPunct="1">
              <a:lnSpc>
                <a:spcPct val="110000"/>
              </a:lnSpc>
              <a:buFont typeface="Arial" charset="0"/>
              <a:buChar char="•"/>
            </a:pPr>
            <a:endParaRPr lang="en-US" dirty="0" smtClean="0"/>
          </a:p>
          <a:p>
            <a:pPr marL="582613" lvl="1" indent="-182563"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dirty="0" err="1" smtClean="0"/>
              <a:t>f</a:t>
            </a:r>
            <a:r>
              <a:rPr lang="en-US" baseline="-25000" dirty="0" err="1" smtClean="0"/>
              <a:t>LK</a:t>
            </a:r>
            <a:r>
              <a:rPr lang="en-US" dirty="0" smtClean="0"/>
              <a:t> &gt; 0 if KL &lt; 533</a:t>
            </a:r>
          </a:p>
          <a:p>
            <a:pPr marL="582613" lvl="1" indent="-182563"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n-US" dirty="0" err="1" smtClean="0"/>
              <a:t>f</a:t>
            </a:r>
            <a:r>
              <a:rPr lang="en-US" baseline="-25000" dirty="0" err="1" smtClean="0"/>
              <a:t>LK</a:t>
            </a:r>
            <a:r>
              <a:rPr lang="en-US" dirty="0" smtClean="0"/>
              <a:t> &lt; 0 if KL &gt; 533</a:t>
            </a:r>
          </a:p>
          <a:p>
            <a:pPr marL="182563" indent="-182563" eaLnBrk="1" hangingPunct="1"/>
            <a:r>
              <a:rPr lang="en-US" dirty="0" smtClean="0"/>
              <a:t>If K = 10</a:t>
            </a:r>
          </a:p>
          <a:p>
            <a:pPr marL="582613" lvl="1" indent="-182563" eaLnBrk="1" hangingPunct="1">
              <a:buFont typeface="Arial" pitchFamily="34" charset="0"/>
              <a:buChar char="•"/>
            </a:pPr>
            <a:r>
              <a:rPr lang="en-US" dirty="0" err="1" smtClean="0"/>
              <a:t>f</a:t>
            </a:r>
            <a:r>
              <a:rPr lang="en-US" baseline="-25000" dirty="0" err="1" smtClean="0"/>
              <a:t>LK</a:t>
            </a:r>
            <a:r>
              <a:rPr lang="en-US" dirty="0" smtClean="0"/>
              <a:t>&gt; 0 when L &lt; 53.3 </a:t>
            </a:r>
          </a:p>
          <a:p>
            <a:pPr marL="582613" lvl="1" indent="-182563" eaLnBrk="1" hangingPunct="1">
              <a:buFont typeface="Arial" pitchFamily="34" charset="0"/>
              <a:buChar char="•"/>
            </a:pPr>
            <a:r>
              <a:rPr lang="en-US" dirty="0" err="1" smtClean="0"/>
              <a:t>f</a:t>
            </a:r>
            <a:r>
              <a:rPr lang="en-US" baseline="-25000" dirty="0" err="1" smtClean="0"/>
              <a:t>LK</a:t>
            </a:r>
            <a:r>
              <a:rPr lang="en-US" dirty="0" smtClean="0"/>
              <a:t>&lt; 0 when L &gt; 53.3</a:t>
            </a:r>
            <a:endParaRPr lang="en-US" i="1" dirty="0" smtClean="0"/>
          </a:p>
        </p:txBody>
      </p:sp>
      <p:graphicFrame>
        <p:nvGraphicFramePr>
          <p:cNvPr id="430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644924"/>
              </p:ext>
            </p:extLst>
          </p:nvPr>
        </p:nvGraphicFramePr>
        <p:xfrm>
          <a:off x="2624519" y="1826260"/>
          <a:ext cx="30765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7" name="Equation" r:id="rId3" imgW="1358640" imgH="838080" progId="Equation.DSMT4">
                  <p:embed/>
                </p:oleObj>
              </mc:Choice>
              <mc:Fallback>
                <p:oleObj name="Equation" r:id="rId3" imgW="1358640" imgH="8380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519" y="1826260"/>
                        <a:ext cx="3076575" cy="189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Diminishing TRS?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8091488" cy="41195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Strictly Quasi-Concave if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Lots of parts that have different signs depending on K and L. </a:t>
            </a:r>
            <a:endParaRPr lang="en-US" sz="2800" i="1" dirty="0" smtClean="0"/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4400897"/>
              </p:ext>
            </p:extLst>
          </p:nvPr>
        </p:nvGraphicFramePr>
        <p:xfrm>
          <a:off x="2029618" y="3070161"/>
          <a:ext cx="42465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3" imgW="1396800" imgH="241200" progId="Equation.DSMT4">
                  <p:embed/>
                </p:oleObj>
              </mc:Choice>
              <mc:Fallback>
                <p:oleObj name="Equation" r:id="rId3" imgW="1396800" imgH="241200" progId="Equation.DSMT4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618" y="3070161"/>
                        <a:ext cx="424656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4687253" y="2790825"/>
            <a:ext cx="344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2030413" y="2795588"/>
            <a:ext cx="344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48" name="Text Box 15"/>
          <p:cNvSpPr txBox="1">
            <a:spLocks noChangeArrowheads="1"/>
          </p:cNvSpPr>
          <p:nvPr/>
        </p:nvSpPr>
        <p:spPr bwMode="auto">
          <a:xfrm>
            <a:off x="3132328" y="2790825"/>
            <a:ext cx="1346200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+mj-lt"/>
              </a:rPr>
              <a:t>?  ?  ?</a:t>
            </a:r>
          </a:p>
        </p:txBody>
      </p:sp>
      <p:sp>
        <p:nvSpPr>
          <p:cNvPr id="10251" name="Text Box 18"/>
          <p:cNvSpPr txBox="1">
            <a:spLocks noChangeArrowheads="1"/>
          </p:cNvSpPr>
          <p:nvPr/>
        </p:nvSpPr>
        <p:spPr bwMode="auto">
          <a:xfrm>
            <a:off x="5031740" y="2785173"/>
            <a:ext cx="33020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+mj-lt"/>
              </a:rPr>
              <a:t>?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453894" y="2797175"/>
            <a:ext cx="33020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+mj-l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95363"/>
          </a:xfrm>
        </p:spPr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smtClean="0"/>
              <a:t>How does output respond to increases in all inputs together?</a:t>
            </a:r>
          </a:p>
          <a:p>
            <a:pPr lvl="1" eaLnBrk="1" hangingPunct="1"/>
            <a:r>
              <a:rPr lang="en-US" smtClean="0"/>
              <a:t>suppose that all inputs are doubled, would output double?</a:t>
            </a:r>
          </a:p>
          <a:p>
            <a:pPr eaLnBrk="1" hangingPunct="1"/>
            <a:r>
              <a:rPr lang="en-US" smtClean="0"/>
              <a:t>Returns to scale have been of interest to economists since Adam Smith’s pin factory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95363"/>
          </a:xfrm>
        </p:spPr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Two forces that occur as inputs are scaled upwards</a:t>
            </a:r>
          </a:p>
          <a:p>
            <a:pPr lvl="1" eaLnBrk="1" hangingPunct="1"/>
            <a:r>
              <a:rPr lang="en-US" dirty="0" smtClean="0"/>
              <a:t>greater division of labor and specialization of function</a:t>
            </a:r>
          </a:p>
          <a:p>
            <a:pPr lvl="1" eaLnBrk="1" hangingPunct="1"/>
            <a:r>
              <a:rPr lang="en-US" dirty="0" smtClean="0"/>
              <a:t>loss in efficiency (bureaucratic inertia)</a:t>
            </a:r>
          </a:p>
          <a:p>
            <a:pPr lvl="2" eaLnBrk="1" hangingPunct="1"/>
            <a:r>
              <a:rPr lang="en-US" dirty="0" smtClean="0"/>
              <a:t>management may become more difficult</a:t>
            </a:r>
          </a:p>
          <a:p>
            <a:pPr lvl="2" eaLnBrk="1" hangingPunct="1"/>
            <a:r>
              <a:rPr lang="en-US" dirty="0" smtClean="0"/>
              <a:t>fall of the Roman Empire?</a:t>
            </a:r>
          </a:p>
          <a:p>
            <a:pPr lvl="2" eaLnBrk="1" hangingPunct="1"/>
            <a:r>
              <a:rPr lang="en-US" dirty="0" smtClean="0"/>
              <a:t>General Motors?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766763"/>
          </a:xfrm>
        </p:spPr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92088" y="871538"/>
            <a:ext cx="8770937" cy="57943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Starting at very small scale and then expanding, firms tend to exhibit increasing returns to scale at small scale, which changes to constant returns over a range, and then when they get larger, face decreasing returns to scale.</a:t>
            </a:r>
          </a:p>
          <a:p>
            <a:pPr eaLnBrk="1" hangingPunct="1"/>
            <a:r>
              <a:rPr lang="en-US" sz="2800" dirty="0" smtClean="0"/>
              <a:t>Obviously, the scale at each transition can vary.</a:t>
            </a:r>
          </a:p>
          <a:p>
            <a:pPr lvl="1" eaLnBrk="1" hangingPunct="1"/>
            <a:r>
              <a:rPr lang="en-US" sz="2400" dirty="0" smtClean="0"/>
              <a:t>Vacuum Cleaner Repair Shops</a:t>
            </a:r>
          </a:p>
          <a:p>
            <a:pPr lvl="1" eaLnBrk="1" hangingPunct="1"/>
            <a:r>
              <a:rPr lang="en-US" sz="2400" dirty="0" smtClean="0"/>
              <a:t>Steel Mills</a:t>
            </a:r>
          </a:p>
          <a:p>
            <a:pPr lvl="1" eaLnBrk="1" hangingPunct="1"/>
            <a:r>
              <a:rPr lang="en-US" sz="2400" dirty="0" smtClean="0"/>
              <a:t>Doughnut Shops</a:t>
            </a:r>
          </a:p>
          <a:p>
            <a:pPr lvl="1" eaLnBrk="1" hangingPunct="1"/>
            <a:r>
              <a:rPr lang="en-US" sz="2400" dirty="0" smtClean="0"/>
              <a:t>Automobile manufacture</a:t>
            </a:r>
          </a:p>
          <a:p>
            <a:pPr eaLnBrk="1" hangingPunct="1"/>
            <a:r>
              <a:rPr lang="en-US" sz="2800" dirty="0" smtClean="0"/>
              <a:t>Empirical analysis reveals that established firms tend to operate at a CRS scale.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404813"/>
            <a:ext cx="7772400" cy="923925"/>
          </a:xfrm>
        </p:spPr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graphicFrame>
        <p:nvGraphicFramePr>
          <p:cNvPr id="52227" name="Object 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1666590"/>
              </p:ext>
            </p:extLst>
          </p:nvPr>
        </p:nvGraphicFramePr>
        <p:xfrm>
          <a:off x="749300" y="3328988"/>
          <a:ext cx="7535863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Document" r:id="rId4" imgW="7639204" imgH="2821547" progId="Word.Document.8">
                  <p:embed/>
                </p:oleObj>
              </mc:Choice>
              <mc:Fallback>
                <p:oleObj name="Document" r:id="rId4" imgW="7639204" imgH="2821547" progId="Word.Document.8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328988"/>
                        <a:ext cx="7535863" cy="278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6563" y="1360488"/>
            <a:ext cx="82296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If the production function is given by q = f(K,L) and all inputs are multiplied by the same positive constant (t &gt;1), then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663" indent="-347663" eaLnBrk="1" hangingPunct="1">
              <a:defRPr/>
            </a:pPr>
            <a:r>
              <a:rPr lang="en-US" dirty="0" smtClean="0"/>
              <a:t>Constant Returns to Scale</a:t>
            </a:r>
          </a:p>
          <a:p>
            <a:pPr marL="908050" lvl="1" indent="-400050" eaLnBrk="1" hangingPunct="1">
              <a:buFontTx/>
              <a:buNone/>
              <a:defRPr/>
            </a:pPr>
            <a:r>
              <a:rPr lang="en-US" dirty="0" smtClean="0"/>
              <a:t>q = K</a:t>
            </a:r>
            <a:r>
              <a:rPr lang="en-US" baseline="30000" dirty="0" smtClean="0"/>
              <a:t>.5</a:t>
            </a:r>
            <a:r>
              <a:rPr lang="en-US" dirty="0" smtClean="0"/>
              <a:t>L</a:t>
            </a:r>
            <a:r>
              <a:rPr lang="en-US" baseline="30000" dirty="0" smtClean="0"/>
              <a:t>.5</a:t>
            </a:r>
          </a:p>
          <a:p>
            <a:pPr marL="908050" lvl="1" indent="-400050" eaLnBrk="1" hangingPunct="1">
              <a:buFont typeface="Arial" charset="0"/>
              <a:buNone/>
              <a:defRPr/>
            </a:pPr>
            <a:r>
              <a:rPr lang="en-US" dirty="0" smtClean="0"/>
              <a:t>What if we increase all inputs by a factor of t?</a:t>
            </a:r>
          </a:p>
          <a:p>
            <a:pPr marL="908050" lvl="1" indent="-400050" eaLnBrk="1" hangingPunct="1">
              <a:buFontTx/>
              <a:buNone/>
              <a:defRPr/>
            </a:pPr>
            <a:r>
              <a:rPr lang="en-US" dirty="0" smtClean="0"/>
              <a:t>(</a:t>
            </a:r>
            <a:r>
              <a:rPr lang="en-US" dirty="0" err="1" smtClean="0"/>
              <a:t>tK</a:t>
            </a:r>
            <a:r>
              <a:rPr lang="en-US" dirty="0" smtClean="0"/>
              <a:t>)</a:t>
            </a:r>
            <a:r>
              <a:rPr lang="en-US" baseline="30000" dirty="0" smtClean="0"/>
              <a:t>.5</a:t>
            </a:r>
            <a:r>
              <a:rPr lang="en-US" dirty="0" smtClean="0"/>
              <a:t>(</a:t>
            </a:r>
            <a:r>
              <a:rPr lang="en-US" dirty="0" err="1" smtClean="0"/>
              <a:t>tL</a:t>
            </a:r>
            <a:r>
              <a:rPr lang="en-US" dirty="0" smtClean="0"/>
              <a:t>)</a:t>
            </a:r>
            <a:r>
              <a:rPr lang="en-US" baseline="30000" dirty="0" smtClean="0"/>
              <a:t>.5 </a:t>
            </a:r>
            <a:r>
              <a:rPr lang="en-US" dirty="0" smtClean="0"/>
              <a:t>= ?</a:t>
            </a:r>
          </a:p>
          <a:p>
            <a:pPr marL="908050" lvl="1" indent="-400050" eaLnBrk="1" hangingPunct="1">
              <a:buFontTx/>
              <a:buNone/>
              <a:defRPr/>
            </a:pPr>
            <a:r>
              <a:rPr lang="en-US" dirty="0" smtClean="0"/>
              <a:t>t(K)</a:t>
            </a:r>
            <a:r>
              <a:rPr lang="en-US" baseline="30000" dirty="0" smtClean="0"/>
              <a:t>.5</a:t>
            </a:r>
            <a:r>
              <a:rPr lang="en-US" dirty="0" smtClean="0"/>
              <a:t>(L)</a:t>
            </a:r>
            <a:r>
              <a:rPr lang="en-US" baseline="30000" dirty="0" smtClean="0"/>
              <a:t>.5</a:t>
            </a:r>
            <a:r>
              <a:rPr lang="en-US" dirty="0" smtClean="0"/>
              <a:t>  = </a:t>
            </a:r>
            <a:r>
              <a:rPr lang="en-US" dirty="0" err="1" smtClean="0"/>
              <a:t>tq</a:t>
            </a:r>
            <a:endParaRPr lang="en-US" dirty="0"/>
          </a:p>
          <a:p>
            <a:pPr marL="457200" indent="-457200" eaLnBrk="1" hangingPunct="1">
              <a:defRPr/>
            </a:pPr>
            <a:r>
              <a:rPr lang="en-US" dirty="0" smtClean="0">
                <a:cs typeface="Arial" charset="0"/>
              </a:rPr>
              <a:t>For t &gt; 1, increase all inputs by a factor of t and output increases by a factor of t</a:t>
            </a:r>
          </a:p>
          <a:p>
            <a:pPr marL="347663" indent="-347663" eaLnBrk="1" hangingPunct="1">
              <a:defRPr/>
            </a:pPr>
            <a:r>
              <a:rPr lang="en-US" dirty="0" smtClean="0">
                <a:cs typeface="Arial" charset="0"/>
              </a:rPr>
              <a:t>I.e. increase all inputs by x% and output increases by x%</a:t>
            </a:r>
            <a:endParaRPr lang="el-GR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92238"/>
            <a:ext cx="8229600" cy="4733925"/>
          </a:xfrm>
        </p:spPr>
        <p:txBody>
          <a:bodyPr/>
          <a:lstStyle/>
          <a:p>
            <a:pPr marL="347663" indent="-347663" eaLnBrk="1" hangingPunct="1"/>
            <a:r>
              <a:rPr lang="en-US" smtClean="0"/>
              <a:t>Decreasing Returns to Scale</a:t>
            </a:r>
          </a:p>
          <a:p>
            <a:pPr marL="908050" lvl="1" indent="-400050" eaLnBrk="1" hangingPunct="1">
              <a:buFontTx/>
              <a:buNone/>
            </a:pPr>
            <a:r>
              <a:rPr lang="en-US" smtClean="0"/>
              <a:t>q = K</a:t>
            </a:r>
            <a:r>
              <a:rPr lang="en-US" baseline="30000" smtClean="0"/>
              <a:t>.25</a:t>
            </a:r>
            <a:r>
              <a:rPr lang="en-US" smtClean="0"/>
              <a:t>L</a:t>
            </a:r>
            <a:r>
              <a:rPr lang="en-US" baseline="30000" smtClean="0"/>
              <a:t>.25</a:t>
            </a:r>
          </a:p>
          <a:p>
            <a:pPr marL="908050" lvl="1" indent="-400050" eaLnBrk="1" hangingPunct="1">
              <a:buFontTx/>
              <a:buNone/>
            </a:pPr>
            <a:r>
              <a:rPr lang="en-US" smtClean="0"/>
              <a:t>What if we increase all inputs by a factor of t?</a:t>
            </a:r>
          </a:p>
          <a:p>
            <a:pPr marL="908050" lvl="1" indent="-400050" eaLnBrk="1" hangingPunct="1">
              <a:buFontTx/>
              <a:buNone/>
            </a:pPr>
            <a:r>
              <a:rPr lang="en-US" smtClean="0"/>
              <a:t>(tK)</a:t>
            </a:r>
            <a:r>
              <a:rPr lang="en-US" baseline="30000" smtClean="0"/>
              <a:t>.25</a:t>
            </a:r>
            <a:r>
              <a:rPr lang="en-US" smtClean="0"/>
              <a:t>(tL)</a:t>
            </a:r>
            <a:r>
              <a:rPr lang="en-US" baseline="30000" smtClean="0"/>
              <a:t>.25</a:t>
            </a:r>
            <a:r>
              <a:rPr lang="en-US" smtClean="0"/>
              <a:t> = ?</a:t>
            </a:r>
          </a:p>
          <a:p>
            <a:pPr marL="908050" lvl="1" indent="-400050" eaLnBrk="1" hangingPunct="1">
              <a:buFontTx/>
              <a:buNone/>
            </a:pPr>
            <a:r>
              <a:rPr lang="en-US" smtClean="0"/>
              <a:t>t</a:t>
            </a:r>
            <a:r>
              <a:rPr lang="en-US" baseline="30000" smtClean="0"/>
              <a:t>.5</a:t>
            </a:r>
            <a:r>
              <a:rPr lang="en-US" smtClean="0"/>
              <a:t>(K)</a:t>
            </a:r>
            <a:r>
              <a:rPr lang="en-US" baseline="30000" smtClean="0"/>
              <a:t>.25</a:t>
            </a:r>
            <a:r>
              <a:rPr lang="en-US" smtClean="0"/>
              <a:t>(L)</a:t>
            </a:r>
            <a:r>
              <a:rPr lang="en-US" baseline="30000" smtClean="0"/>
              <a:t>.25</a:t>
            </a:r>
            <a:r>
              <a:rPr lang="en-US" smtClean="0"/>
              <a:t>  = t</a:t>
            </a:r>
            <a:r>
              <a:rPr lang="en-US" baseline="30000" smtClean="0"/>
              <a:t>.5</a:t>
            </a:r>
            <a:r>
              <a:rPr lang="en-US" smtClean="0"/>
              <a:t>q, which is &lt; tq</a:t>
            </a:r>
          </a:p>
          <a:p>
            <a:pPr marL="347663" indent="-347663" eaLnBrk="1" hangingPunct="1"/>
            <a:r>
              <a:rPr lang="en-US" smtClean="0">
                <a:cs typeface="Arial" charset="0"/>
              </a:rPr>
              <a:t>For t &gt; 1, increase all inputs by a factor of t and output increases by a factor &lt; t</a:t>
            </a:r>
          </a:p>
          <a:p>
            <a:pPr marL="347663" indent="-347663" eaLnBrk="1" hangingPunct="1"/>
            <a:r>
              <a:rPr lang="en-US" smtClean="0">
                <a:cs typeface="Arial" charset="0"/>
              </a:rPr>
              <a:t>I.e. increase all inputs by x% and output increases by less than x%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3100" cy="5013325"/>
          </a:xfrm>
        </p:spPr>
        <p:txBody>
          <a:bodyPr/>
          <a:lstStyle/>
          <a:p>
            <a:pPr marL="347663" indent="-347663" eaLnBrk="1" hangingPunct="1"/>
            <a:r>
              <a:rPr lang="en-US" smtClean="0"/>
              <a:t>Increasing Returns to Scale</a:t>
            </a:r>
          </a:p>
          <a:p>
            <a:pPr marL="908050" lvl="1" indent="-400050" eaLnBrk="1" hangingPunct="1">
              <a:buFontTx/>
              <a:buNone/>
            </a:pPr>
            <a:r>
              <a:rPr lang="en-US" smtClean="0"/>
              <a:t>q = K</a:t>
            </a:r>
            <a:r>
              <a:rPr lang="en-US" baseline="30000" smtClean="0"/>
              <a:t>1</a:t>
            </a:r>
            <a:r>
              <a:rPr lang="en-US" smtClean="0"/>
              <a:t>L</a:t>
            </a:r>
            <a:r>
              <a:rPr lang="en-US" baseline="30000" smtClean="0"/>
              <a:t>1</a:t>
            </a:r>
          </a:p>
          <a:p>
            <a:pPr marL="908050" lvl="1" indent="-400050" eaLnBrk="1" hangingPunct="1">
              <a:buFont typeface="Arial" charset="0"/>
              <a:buNone/>
            </a:pPr>
            <a:r>
              <a:rPr lang="en-US" smtClean="0"/>
              <a:t>What if we increase all inputs by a factor of t?</a:t>
            </a:r>
          </a:p>
          <a:p>
            <a:pPr marL="908050" lvl="1" indent="-400050" eaLnBrk="1" hangingPunct="1">
              <a:buFontTx/>
              <a:buNone/>
            </a:pPr>
            <a:r>
              <a:rPr lang="en-US" smtClean="0"/>
              <a:t>(tK)</a:t>
            </a:r>
            <a:r>
              <a:rPr lang="en-US" baseline="30000" smtClean="0"/>
              <a:t>1</a:t>
            </a:r>
            <a:r>
              <a:rPr lang="en-US" smtClean="0"/>
              <a:t>(tL)</a:t>
            </a:r>
            <a:r>
              <a:rPr lang="en-US" baseline="30000" smtClean="0"/>
              <a:t>1</a:t>
            </a:r>
            <a:r>
              <a:rPr lang="en-US" smtClean="0"/>
              <a:t> = ?</a:t>
            </a:r>
            <a:endParaRPr lang="en-US" baseline="30000" smtClean="0"/>
          </a:p>
          <a:p>
            <a:pPr marL="908050" lvl="1" indent="-400050" eaLnBrk="1" hangingPunct="1">
              <a:buFontTx/>
              <a:buNone/>
            </a:pPr>
            <a:r>
              <a:rPr lang="en-US" smtClean="0"/>
              <a:t>tq &lt; t</a:t>
            </a:r>
            <a:r>
              <a:rPr lang="en-US" baseline="30000" smtClean="0"/>
              <a:t>2</a:t>
            </a:r>
            <a:r>
              <a:rPr lang="en-US" smtClean="0"/>
              <a:t>(K)</a:t>
            </a:r>
            <a:r>
              <a:rPr lang="en-US" baseline="30000" smtClean="0"/>
              <a:t>1</a:t>
            </a:r>
            <a:r>
              <a:rPr lang="en-US" smtClean="0"/>
              <a:t>(L)</a:t>
            </a:r>
            <a:r>
              <a:rPr lang="en-US" baseline="30000" smtClean="0"/>
              <a:t>1</a:t>
            </a:r>
            <a:r>
              <a:rPr lang="en-US" smtClean="0"/>
              <a:t> = t</a:t>
            </a:r>
            <a:r>
              <a:rPr lang="en-US" baseline="30000" smtClean="0"/>
              <a:t>2</a:t>
            </a:r>
            <a:r>
              <a:rPr lang="en-US" smtClean="0"/>
              <a:t>q, which is &gt; tq</a:t>
            </a:r>
            <a:endParaRPr lang="en-US" baseline="30000" smtClean="0"/>
          </a:p>
          <a:p>
            <a:pPr marL="347663" indent="-347663" eaLnBrk="1" hangingPunct="1"/>
            <a:r>
              <a:rPr lang="en-US" smtClean="0">
                <a:cs typeface="Arial" charset="0"/>
              </a:rPr>
              <a:t>For t&gt;1, increase all inputs by a factor of t and output increases by a factor &gt; t</a:t>
            </a:r>
          </a:p>
          <a:p>
            <a:pPr marL="347663" indent="-347663" eaLnBrk="1" hangingPunct="1"/>
            <a:r>
              <a:rPr lang="en-US" smtClean="0">
                <a:cs typeface="Arial" charset="0"/>
              </a:rPr>
              <a:t>I.e. increase all inputs by x% and output increases by more than x%</a:t>
            </a:r>
            <a:endParaRPr lang="el-G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265113"/>
            <a:ext cx="7772400" cy="923925"/>
          </a:xfrm>
        </p:spPr>
        <p:txBody>
          <a:bodyPr/>
          <a:lstStyle/>
          <a:p>
            <a:pPr eaLnBrk="1" hangingPunct="1"/>
            <a:r>
              <a:rPr lang="en-US" smtClean="0"/>
              <a:t>Returns to Scale</a:t>
            </a:r>
          </a:p>
        </p:txBody>
      </p:sp>
      <p:graphicFrame>
        <p:nvGraphicFramePr>
          <p:cNvPr id="56323" name="Object 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07971109"/>
              </p:ext>
            </p:extLst>
          </p:nvPr>
        </p:nvGraphicFramePr>
        <p:xfrm>
          <a:off x="1143000" y="3449638"/>
          <a:ext cx="7132638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Document" r:id="rId4" imgW="7670929" imgH="2902768" progId="Word.Document.8">
                  <p:embed/>
                </p:oleObj>
              </mc:Choice>
              <mc:Fallback>
                <p:oleObj name="Document" r:id="rId4" imgW="7670929" imgH="2902768" progId="Word.Document.8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49638"/>
                        <a:ext cx="7132638" cy="270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7400" y="1222375"/>
            <a:ext cx="7485063" cy="2478088"/>
          </a:xfrm>
        </p:spPr>
        <p:txBody>
          <a:bodyPr/>
          <a:lstStyle/>
          <a:p>
            <a:pPr eaLnBrk="1" hangingPunct="1"/>
            <a:r>
              <a:rPr lang="en-US" smtClean="0"/>
              <a:t>Using the usual homogeneity notation, alternatively, it is notated, for t &gt; 0.</a:t>
            </a:r>
          </a:p>
          <a:p>
            <a:pPr eaLnBrk="1" hangingPunct="1"/>
            <a:r>
              <a:rPr lang="en-US" smtClean="0"/>
              <a:t>That is, production is homogeneous of degree k.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1050550">
            <a:off x="2705960" y="1027947"/>
            <a:ext cx="4115483" cy="5208871"/>
          </a:xfrm>
          <a:custGeom>
            <a:avLst/>
            <a:gdLst>
              <a:gd name="connsiteX0" fmla="*/ 0 w 1833563"/>
              <a:gd name="connsiteY0" fmla="*/ 1362456 h 2724912"/>
              <a:gd name="connsiteX1" fmla="*/ 916782 w 1833563"/>
              <a:gd name="connsiteY1" fmla="*/ 0 h 2724912"/>
              <a:gd name="connsiteX2" fmla="*/ 1833564 w 1833563"/>
              <a:gd name="connsiteY2" fmla="*/ 1362456 h 2724912"/>
              <a:gd name="connsiteX3" fmla="*/ 916782 w 1833563"/>
              <a:gd name="connsiteY3" fmla="*/ 2724912 h 2724912"/>
              <a:gd name="connsiteX4" fmla="*/ 0 w 1833563"/>
              <a:gd name="connsiteY4" fmla="*/ 1362456 h 2724912"/>
              <a:gd name="connsiteX0" fmla="*/ 878 w 1834442"/>
              <a:gd name="connsiteY0" fmla="*/ 1362456 h 4014070"/>
              <a:gd name="connsiteX1" fmla="*/ 917660 w 1834442"/>
              <a:gd name="connsiteY1" fmla="*/ 0 h 4014070"/>
              <a:gd name="connsiteX2" fmla="*/ 1834442 w 1834442"/>
              <a:gd name="connsiteY2" fmla="*/ 1362456 h 4014070"/>
              <a:gd name="connsiteX3" fmla="*/ 1055886 w 1834442"/>
              <a:gd name="connsiteY3" fmla="*/ 4014070 h 4014070"/>
              <a:gd name="connsiteX4" fmla="*/ 878 w 1834442"/>
              <a:gd name="connsiteY4" fmla="*/ 1362456 h 4014070"/>
              <a:gd name="connsiteX0" fmla="*/ 878 w 1834442"/>
              <a:gd name="connsiteY0" fmla="*/ 1362456 h 4022078"/>
              <a:gd name="connsiteX1" fmla="*/ 917660 w 1834442"/>
              <a:gd name="connsiteY1" fmla="*/ 0 h 4022078"/>
              <a:gd name="connsiteX2" fmla="*/ 1834442 w 1834442"/>
              <a:gd name="connsiteY2" fmla="*/ 1362456 h 4022078"/>
              <a:gd name="connsiteX3" fmla="*/ 1055886 w 1834442"/>
              <a:gd name="connsiteY3" fmla="*/ 4014070 h 4022078"/>
              <a:gd name="connsiteX4" fmla="*/ 878 w 1834442"/>
              <a:gd name="connsiteY4" fmla="*/ 1362456 h 4022078"/>
              <a:gd name="connsiteX0" fmla="*/ 562 w 1902125"/>
              <a:gd name="connsiteY0" fmla="*/ 1635403 h 4017124"/>
              <a:gd name="connsiteX1" fmla="*/ 985343 w 1902125"/>
              <a:gd name="connsiteY1" fmla="*/ 2201 h 4017124"/>
              <a:gd name="connsiteX2" fmla="*/ 1902125 w 1902125"/>
              <a:gd name="connsiteY2" fmla="*/ 1364657 h 4017124"/>
              <a:gd name="connsiteX3" fmla="*/ 1123569 w 1902125"/>
              <a:gd name="connsiteY3" fmla="*/ 4016271 h 4017124"/>
              <a:gd name="connsiteX4" fmla="*/ 562 w 1902125"/>
              <a:gd name="connsiteY4" fmla="*/ 1635403 h 4017124"/>
              <a:gd name="connsiteX0" fmla="*/ 6310 w 1907873"/>
              <a:gd name="connsiteY0" fmla="*/ 1610777 h 3992496"/>
              <a:gd name="connsiteX1" fmla="*/ 730415 w 1907873"/>
              <a:gd name="connsiteY1" fmla="*/ 2282 h 3992496"/>
              <a:gd name="connsiteX2" fmla="*/ 1907873 w 1907873"/>
              <a:gd name="connsiteY2" fmla="*/ 1340031 h 3992496"/>
              <a:gd name="connsiteX3" fmla="*/ 1129317 w 1907873"/>
              <a:gd name="connsiteY3" fmla="*/ 3991645 h 3992496"/>
              <a:gd name="connsiteX4" fmla="*/ 6310 w 1907873"/>
              <a:gd name="connsiteY4" fmla="*/ 1610777 h 3992496"/>
              <a:gd name="connsiteX0" fmla="*/ 7555 w 2452429"/>
              <a:gd name="connsiteY0" fmla="*/ 2061169 h 4468752"/>
              <a:gd name="connsiteX1" fmla="*/ 731660 w 2452429"/>
              <a:gd name="connsiteY1" fmla="*/ 452674 h 4468752"/>
              <a:gd name="connsiteX2" fmla="*/ 2452429 w 2452429"/>
              <a:gd name="connsiteY2" fmla="*/ 382140 h 4468752"/>
              <a:gd name="connsiteX3" fmla="*/ 1130562 w 2452429"/>
              <a:gd name="connsiteY3" fmla="*/ 4442037 h 4468752"/>
              <a:gd name="connsiteX4" fmla="*/ 7555 w 2452429"/>
              <a:gd name="connsiteY4" fmla="*/ 2061169 h 4468752"/>
              <a:gd name="connsiteX0" fmla="*/ 8209 w 2453083"/>
              <a:gd name="connsiteY0" fmla="*/ 2095790 h 4503573"/>
              <a:gd name="connsiteX1" fmla="*/ 719493 w 2453083"/>
              <a:gd name="connsiteY1" fmla="*/ 385869 h 4503573"/>
              <a:gd name="connsiteX2" fmla="*/ 2453083 w 2453083"/>
              <a:gd name="connsiteY2" fmla="*/ 416761 h 4503573"/>
              <a:gd name="connsiteX3" fmla="*/ 1131216 w 2453083"/>
              <a:gd name="connsiteY3" fmla="*/ 4476658 h 4503573"/>
              <a:gd name="connsiteX4" fmla="*/ 8209 w 2453083"/>
              <a:gd name="connsiteY4" fmla="*/ 2095790 h 4503573"/>
              <a:gd name="connsiteX0" fmla="*/ 340483 w 2785357"/>
              <a:gd name="connsiteY0" fmla="*/ 2095790 h 3969108"/>
              <a:gd name="connsiteX1" fmla="*/ 1051767 w 2785357"/>
              <a:gd name="connsiteY1" fmla="*/ 385869 h 3969108"/>
              <a:gd name="connsiteX2" fmla="*/ 2785357 w 2785357"/>
              <a:gd name="connsiteY2" fmla="*/ 416761 h 3969108"/>
              <a:gd name="connsiteX3" fmla="*/ 170856 w 2785357"/>
              <a:gd name="connsiteY3" fmla="*/ 3935216 h 3969108"/>
              <a:gd name="connsiteX4" fmla="*/ 340483 w 2785357"/>
              <a:gd name="connsiteY4" fmla="*/ 2095790 h 3969108"/>
              <a:gd name="connsiteX0" fmla="*/ 325573 w 2770447"/>
              <a:gd name="connsiteY0" fmla="*/ 2057539 h 3928258"/>
              <a:gd name="connsiteX1" fmla="*/ 544103 w 2770447"/>
              <a:gd name="connsiteY1" fmla="*/ 1244392 h 3928258"/>
              <a:gd name="connsiteX2" fmla="*/ 1036857 w 2770447"/>
              <a:gd name="connsiteY2" fmla="*/ 347618 h 3928258"/>
              <a:gd name="connsiteX3" fmla="*/ 2770447 w 2770447"/>
              <a:gd name="connsiteY3" fmla="*/ 378510 h 3928258"/>
              <a:gd name="connsiteX4" fmla="*/ 155946 w 2770447"/>
              <a:gd name="connsiteY4" fmla="*/ 3896965 h 3928258"/>
              <a:gd name="connsiteX5" fmla="*/ 325573 w 2770447"/>
              <a:gd name="connsiteY5" fmla="*/ 2057539 h 3928258"/>
              <a:gd name="connsiteX0" fmla="*/ 324469 w 2769343"/>
              <a:gd name="connsiteY0" fmla="*/ 2054704 h 3925597"/>
              <a:gd name="connsiteX1" fmla="*/ 503550 w 2769343"/>
              <a:gd name="connsiteY1" fmla="*/ 1177296 h 3925597"/>
              <a:gd name="connsiteX2" fmla="*/ 1035753 w 2769343"/>
              <a:gd name="connsiteY2" fmla="*/ 344783 h 3925597"/>
              <a:gd name="connsiteX3" fmla="*/ 2769343 w 2769343"/>
              <a:gd name="connsiteY3" fmla="*/ 375675 h 3925597"/>
              <a:gd name="connsiteX4" fmla="*/ 154842 w 2769343"/>
              <a:gd name="connsiteY4" fmla="*/ 3894130 h 3925597"/>
              <a:gd name="connsiteX5" fmla="*/ 324469 w 2769343"/>
              <a:gd name="connsiteY5" fmla="*/ 2054704 h 3925597"/>
              <a:gd name="connsiteX0" fmla="*/ 324469 w 2769343"/>
              <a:gd name="connsiteY0" fmla="*/ 2054704 h 3925597"/>
              <a:gd name="connsiteX1" fmla="*/ 503550 w 2769343"/>
              <a:gd name="connsiteY1" fmla="*/ 1177296 h 3925597"/>
              <a:gd name="connsiteX2" fmla="*/ 1035753 w 2769343"/>
              <a:gd name="connsiteY2" fmla="*/ 344783 h 3925597"/>
              <a:gd name="connsiteX3" fmla="*/ 2769343 w 2769343"/>
              <a:gd name="connsiteY3" fmla="*/ 375675 h 3925597"/>
              <a:gd name="connsiteX4" fmla="*/ 154842 w 2769343"/>
              <a:gd name="connsiteY4" fmla="*/ 3894130 h 3925597"/>
              <a:gd name="connsiteX5" fmla="*/ 324469 w 2769343"/>
              <a:gd name="connsiteY5" fmla="*/ 2054704 h 3925597"/>
              <a:gd name="connsiteX0" fmla="*/ 395189 w 2840063"/>
              <a:gd name="connsiteY0" fmla="*/ 2054704 h 4026910"/>
              <a:gd name="connsiteX1" fmla="*/ 574270 w 2840063"/>
              <a:gd name="connsiteY1" fmla="*/ 1177296 h 4026910"/>
              <a:gd name="connsiteX2" fmla="*/ 1106473 w 2840063"/>
              <a:gd name="connsiteY2" fmla="*/ 344783 h 4026910"/>
              <a:gd name="connsiteX3" fmla="*/ 2840063 w 2840063"/>
              <a:gd name="connsiteY3" fmla="*/ 375675 h 4026910"/>
              <a:gd name="connsiteX4" fmla="*/ 225562 w 2840063"/>
              <a:gd name="connsiteY4" fmla="*/ 3894130 h 4026910"/>
              <a:gd name="connsiteX5" fmla="*/ 157455 w 2840063"/>
              <a:gd name="connsiteY5" fmla="*/ 3168908 h 4026910"/>
              <a:gd name="connsiteX6" fmla="*/ 395189 w 2840063"/>
              <a:gd name="connsiteY6" fmla="*/ 2054704 h 4026910"/>
              <a:gd name="connsiteX0" fmla="*/ 395919 w 2840793"/>
              <a:gd name="connsiteY0" fmla="*/ 2054704 h 4016092"/>
              <a:gd name="connsiteX1" fmla="*/ 575000 w 2840793"/>
              <a:gd name="connsiteY1" fmla="*/ 1177296 h 4016092"/>
              <a:gd name="connsiteX2" fmla="*/ 1107203 w 2840793"/>
              <a:gd name="connsiteY2" fmla="*/ 344783 h 4016092"/>
              <a:gd name="connsiteX3" fmla="*/ 2840793 w 2840793"/>
              <a:gd name="connsiteY3" fmla="*/ 375675 h 4016092"/>
              <a:gd name="connsiteX4" fmla="*/ 226292 w 2840793"/>
              <a:gd name="connsiteY4" fmla="*/ 3894130 h 4016092"/>
              <a:gd name="connsiteX5" fmla="*/ 156368 w 2840793"/>
              <a:gd name="connsiteY5" fmla="*/ 3102363 h 4016092"/>
              <a:gd name="connsiteX6" fmla="*/ 395919 w 2840793"/>
              <a:gd name="connsiteY6" fmla="*/ 2054704 h 4016092"/>
              <a:gd name="connsiteX0" fmla="*/ 471173 w 2916047"/>
              <a:gd name="connsiteY0" fmla="*/ 2054704 h 4017537"/>
              <a:gd name="connsiteX1" fmla="*/ 650254 w 2916047"/>
              <a:gd name="connsiteY1" fmla="*/ 1177296 h 4017537"/>
              <a:gd name="connsiteX2" fmla="*/ 1182457 w 2916047"/>
              <a:gd name="connsiteY2" fmla="*/ 344783 h 4017537"/>
              <a:gd name="connsiteX3" fmla="*/ 2916047 w 2916047"/>
              <a:gd name="connsiteY3" fmla="*/ 375675 h 4017537"/>
              <a:gd name="connsiteX4" fmla="*/ 301546 w 2916047"/>
              <a:gd name="connsiteY4" fmla="*/ 3894130 h 4017537"/>
              <a:gd name="connsiteX5" fmla="*/ 231622 w 2916047"/>
              <a:gd name="connsiteY5" fmla="*/ 3102363 h 4017537"/>
              <a:gd name="connsiteX6" fmla="*/ 471173 w 2916047"/>
              <a:gd name="connsiteY6" fmla="*/ 2054704 h 4017537"/>
              <a:gd name="connsiteX0" fmla="*/ 495327 w 2940201"/>
              <a:gd name="connsiteY0" fmla="*/ 2054704 h 4015162"/>
              <a:gd name="connsiteX1" fmla="*/ 674408 w 2940201"/>
              <a:gd name="connsiteY1" fmla="*/ 1177296 h 4015162"/>
              <a:gd name="connsiteX2" fmla="*/ 1206611 w 2940201"/>
              <a:gd name="connsiteY2" fmla="*/ 344783 h 4015162"/>
              <a:gd name="connsiteX3" fmla="*/ 2940201 w 2940201"/>
              <a:gd name="connsiteY3" fmla="*/ 375675 h 4015162"/>
              <a:gd name="connsiteX4" fmla="*/ 325700 w 2940201"/>
              <a:gd name="connsiteY4" fmla="*/ 3894130 h 4015162"/>
              <a:gd name="connsiteX5" fmla="*/ 212642 w 2940201"/>
              <a:gd name="connsiteY5" fmla="*/ 3087206 h 4015162"/>
              <a:gd name="connsiteX6" fmla="*/ 495327 w 2940201"/>
              <a:gd name="connsiteY6" fmla="*/ 2054704 h 4015162"/>
              <a:gd name="connsiteX0" fmla="*/ 495327 w 2940201"/>
              <a:gd name="connsiteY0" fmla="*/ 2054704 h 4015162"/>
              <a:gd name="connsiteX1" fmla="*/ 674408 w 2940201"/>
              <a:gd name="connsiteY1" fmla="*/ 1177296 h 4015162"/>
              <a:gd name="connsiteX2" fmla="*/ 1206611 w 2940201"/>
              <a:gd name="connsiteY2" fmla="*/ 344783 h 4015162"/>
              <a:gd name="connsiteX3" fmla="*/ 2940201 w 2940201"/>
              <a:gd name="connsiteY3" fmla="*/ 375675 h 4015162"/>
              <a:gd name="connsiteX4" fmla="*/ 325700 w 2940201"/>
              <a:gd name="connsiteY4" fmla="*/ 3894130 h 4015162"/>
              <a:gd name="connsiteX5" fmla="*/ 212642 w 2940201"/>
              <a:gd name="connsiteY5" fmla="*/ 3087206 h 4015162"/>
              <a:gd name="connsiteX6" fmla="*/ 495327 w 2940201"/>
              <a:gd name="connsiteY6" fmla="*/ 2054704 h 4015162"/>
              <a:gd name="connsiteX0" fmla="*/ 495327 w 2940201"/>
              <a:gd name="connsiteY0" fmla="*/ 2054704 h 4015162"/>
              <a:gd name="connsiteX1" fmla="*/ 674408 w 2940201"/>
              <a:gd name="connsiteY1" fmla="*/ 1177296 h 4015162"/>
              <a:gd name="connsiteX2" fmla="*/ 1206611 w 2940201"/>
              <a:gd name="connsiteY2" fmla="*/ 344783 h 4015162"/>
              <a:gd name="connsiteX3" fmla="*/ 2940201 w 2940201"/>
              <a:gd name="connsiteY3" fmla="*/ 375675 h 4015162"/>
              <a:gd name="connsiteX4" fmla="*/ 325700 w 2940201"/>
              <a:gd name="connsiteY4" fmla="*/ 3894130 h 4015162"/>
              <a:gd name="connsiteX5" fmla="*/ 212642 w 2940201"/>
              <a:gd name="connsiteY5" fmla="*/ 3087206 h 4015162"/>
              <a:gd name="connsiteX6" fmla="*/ 495327 w 2940201"/>
              <a:gd name="connsiteY6" fmla="*/ 2054704 h 4015162"/>
              <a:gd name="connsiteX0" fmla="*/ 478821 w 2940201"/>
              <a:gd name="connsiteY0" fmla="*/ 2002382 h 4015162"/>
              <a:gd name="connsiteX1" fmla="*/ 674408 w 2940201"/>
              <a:gd name="connsiteY1" fmla="*/ 1177296 h 4015162"/>
              <a:gd name="connsiteX2" fmla="*/ 1206611 w 2940201"/>
              <a:gd name="connsiteY2" fmla="*/ 344783 h 4015162"/>
              <a:gd name="connsiteX3" fmla="*/ 2940201 w 2940201"/>
              <a:gd name="connsiteY3" fmla="*/ 375675 h 4015162"/>
              <a:gd name="connsiteX4" fmla="*/ 325700 w 2940201"/>
              <a:gd name="connsiteY4" fmla="*/ 3894130 h 4015162"/>
              <a:gd name="connsiteX5" fmla="*/ 212642 w 2940201"/>
              <a:gd name="connsiteY5" fmla="*/ 3087206 h 4015162"/>
              <a:gd name="connsiteX6" fmla="*/ 478821 w 2940201"/>
              <a:gd name="connsiteY6" fmla="*/ 2002382 h 4015162"/>
              <a:gd name="connsiteX0" fmla="*/ 508132 w 2969512"/>
              <a:gd name="connsiteY0" fmla="*/ 2002382 h 4150614"/>
              <a:gd name="connsiteX1" fmla="*/ 703719 w 2969512"/>
              <a:gd name="connsiteY1" fmla="*/ 1177296 h 4150614"/>
              <a:gd name="connsiteX2" fmla="*/ 1235922 w 2969512"/>
              <a:gd name="connsiteY2" fmla="*/ 344783 h 4150614"/>
              <a:gd name="connsiteX3" fmla="*/ 2969512 w 2969512"/>
              <a:gd name="connsiteY3" fmla="*/ 375675 h 4150614"/>
              <a:gd name="connsiteX4" fmla="*/ 355011 w 2969512"/>
              <a:gd name="connsiteY4" fmla="*/ 3894130 h 4150614"/>
              <a:gd name="connsiteX5" fmla="*/ 13665 w 2969512"/>
              <a:gd name="connsiteY5" fmla="*/ 3792047 h 4150614"/>
              <a:gd name="connsiteX6" fmla="*/ 241953 w 2969512"/>
              <a:gd name="connsiteY6" fmla="*/ 3087206 h 4150614"/>
              <a:gd name="connsiteX7" fmla="*/ 508132 w 2969512"/>
              <a:gd name="connsiteY7" fmla="*/ 2002382 h 4150614"/>
              <a:gd name="connsiteX0" fmla="*/ 677813 w 3139193"/>
              <a:gd name="connsiteY0" fmla="*/ 2002382 h 4104874"/>
              <a:gd name="connsiteX1" fmla="*/ 873400 w 3139193"/>
              <a:gd name="connsiteY1" fmla="*/ 1177296 h 4104874"/>
              <a:gd name="connsiteX2" fmla="*/ 1405603 w 3139193"/>
              <a:gd name="connsiteY2" fmla="*/ 344783 h 4104874"/>
              <a:gd name="connsiteX3" fmla="*/ 3139193 w 3139193"/>
              <a:gd name="connsiteY3" fmla="*/ 375675 h 4104874"/>
              <a:gd name="connsiteX4" fmla="*/ 524692 w 3139193"/>
              <a:gd name="connsiteY4" fmla="*/ 3894130 h 4104874"/>
              <a:gd name="connsiteX5" fmla="*/ 738 w 3139193"/>
              <a:gd name="connsiteY5" fmla="*/ 3638714 h 4104874"/>
              <a:gd name="connsiteX6" fmla="*/ 411634 w 3139193"/>
              <a:gd name="connsiteY6" fmla="*/ 3087206 h 4104874"/>
              <a:gd name="connsiteX7" fmla="*/ 677813 w 3139193"/>
              <a:gd name="connsiteY7" fmla="*/ 2002382 h 4104874"/>
              <a:gd name="connsiteX0" fmla="*/ 677075 w 3138455"/>
              <a:gd name="connsiteY0" fmla="*/ 2002382 h 4104874"/>
              <a:gd name="connsiteX1" fmla="*/ 872662 w 3138455"/>
              <a:gd name="connsiteY1" fmla="*/ 1177296 h 4104874"/>
              <a:gd name="connsiteX2" fmla="*/ 1404865 w 3138455"/>
              <a:gd name="connsiteY2" fmla="*/ 344783 h 4104874"/>
              <a:gd name="connsiteX3" fmla="*/ 3138455 w 3138455"/>
              <a:gd name="connsiteY3" fmla="*/ 375675 h 4104874"/>
              <a:gd name="connsiteX4" fmla="*/ 523954 w 3138455"/>
              <a:gd name="connsiteY4" fmla="*/ 3894130 h 4104874"/>
              <a:gd name="connsiteX5" fmla="*/ 0 w 3138455"/>
              <a:gd name="connsiteY5" fmla="*/ 3638714 h 4104874"/>
              <a:gd name="connsiteX6" fmla="*/ 410896 w 3138455"/>
              <a:gd name="connsiteY6" fmla="*/ 3087206 h 4104874"/>
              <a:gd name="connsiteX7" fmla="*/ 677075 w 3138455"/>
              <a:gd name="connsiteY7" fmla="*/ 2002382 h 4104874"/>
              <a:gd name="connsiteX0" fmla="*/ 680557 w 3141937"/>
              <a:gd name="connsiteY0" fmla="*/ 2002382 h 4099727"/>
              <a:gd name="connsiteX1" fmla="*/ 876144 w 3141937"/>
              <a:gd name="connsiteY1" fmla="*/ 1177296 h 4099727"/>
              <a:gd name="connsiteX2" fmla="*/ 1408347 w 3141937"/>
              <a:gd name="connsiteY2" fmla="*/ 344783 h 4099727"/>
              <a:gd name="connsiteX3" fmla="*/ 3141937 w 3141937"/>
              <a:gd name="connsiteY3" fmla="*/ 375675 h 4099727"/>
              <a:gd name="connsiteX4" fmla="*/ 527436 w 3141937"/>
              <a:gd name="connsiteY4" fmla="*/ 3894130 h 4099727"/>
              <a:gd name="connsiteX5" fmla="*/ 3482 w 3141937"/>
              <a:gd name="connsiteY5" fmla="*/ 3638714 h 4099727"/>
              <a:gd name="connsiteX6" fmla="*/ 272515 w 3141937"/>
              <a:gd name="connsiteY6" fmla="*/ 3275781 h 4099727"/>
              <a:gd name="connsiteX7" fmla="*/ 414378 w 3141937"/>
              <a:gd name="connsiteY7" fmla="*/ 3087206 h 4099727"/>
              <a:gd name="connsiteX8" fmla="*/ 680557 w 3141937"/>
              <a:gd name="connsiteY8" fmla="*/ 2002382 h 4099727"/>
              <a:gd name="connsiteX0" fmla="*/ 680557 w 3141937"/>
              <a:gd name="connsiteY0" fmla="*/ 2002382 h 4099727"/>
              <a:gd name="connsiteX1" fmla="*/ 876144 w 3141937"/>
              <a:gd name="connsiteY1" fmla="*/ 1177296 h 4099727"/>
              <a:gd name="connsiteX2" fmla="*/ 1408347 w 3141937"/>
              <a:gd name="connsiteY2" fmla="*/ 344783 h 4099727"/>
              <a:gd name="connsiteX3" fmla="*/ 3141937 w 3141937"/>
              <a:gd name="connsiteY3" fmla="*/ 375675 h 4099727"/>
              <a:gd name="connsiteX4" fmla="*/ 527436 w 3141937"/>
              <a:gd name="connsiteY4" fmla="*/ 3894130 h 4099727"/>
              <a:gd name="connsiteX5" fmla="*/ 3482 w 3141937"/>
              <a:gd name="connsiteY5" fmla="*/ 3638714 h 4099727"/>
              <a:gd name="connsiteX6" fmla="*/ 272515 w 3141937"/>
              <a:gd name="connsiteY6" fmla="*/ 3275781 h 4099727"/>
              <a:gd name="connsiteX7" fmla="*/ 414378 w 3141937"/>
              <a:gd name="connsiteY7" fmla="*/ 3087206 h 4099727"/>
              <a:gd name="connsiteX8" fmla="*/ 680557 w 3141937"/>
              <a:gd name="connsiteY8" fmla="*/ 2002382 h 4099727"/>
              <a:gd name="connsiteX0" fmla="*/ 770548 w 3231928"/>
              <a:gd name="connsiteY0" fmla="*/ 2002382 h 4120613"/>
              <a:gd name="connsiteX1" fmla="*/ 966135 w 3231928"/>
              <a:gd name="connsiteY1" fmla="*/ 1177296 h 4120613"/>
              <a:gd name="connsiteX2" fmla="*/ 1498338 w 3231928"/>
              <a:gd name="connsiteY2" fmla="*/ 344783 h 4120613"/>
              <a:gd name="connsiteX3" fmla="*/ 3231928 w 3231928"/>
              <a:gd name="connsiteY3" fmla="*/ 375675 h 4120613"/>
              <a:gd name="connsiteX4" fmla="*/ 617427 w 3231928"/>
              <a:gd name="connsiteY4" fmla="*/ 3894130 h 4120613"/>
              <a:gd name="connsiteX5" fmla="*/ 2584 w 3231928"/>
              <a:gd name="connsiteY5" fmla="*/ 3715328 h 4120613"/>
              <a:gd name="connsiteX6" fmla="*/ 362506 w 3231928"/>
              <a:gd name="connsiteY6" fmla="*/ 3275781 h 4120613"/>
              <a:gd name="connsiteX7" fmla="*/ 504369 w 3231928"/>
              <a:gd name="connsiteY7" fmla="*/ 3087206 h 4120613"/>
              <a:gd name="connsiteX8" fmla="*/ 770548 w 3231928"/>
              <a:gd name="connsiteY8" fmla="*/ 2002382 h 4120613"/>
              <a:gd name="connsiteX0" fmla="*/ 805025 w 3266405"/>
              <a:gd name="connsiteY0" fmla="*/ 2002382 h 4148357"/>
              <a:gd name="connsiteX1" fmla="*/ 1000612 w 3266405"/>
              <a:gd name="connsiteY1" fmla="*/ 1177296 h 4148357"/>
              <a:gd name="connsiteX2" fmla="*/ 1532815 w 3266405"/>
              <a:gd name="connsiteY2" fmla="*/ 344783 h 4148357"/>
              <a:gd name="connsiteX3" fmla="*/ 3266405 w 3266405"/>
              <a:gd name="connsiteY3" fmla="*/ 375675 h 4148357"/>
              <a:gd name="connsiteX4" fmla="*/ 651904 w 3266405"/>
              <a:gd name="connsiteY4" fmla="*/ 3894130 h 4148357"/>
              <a:gd name="connsiteX5" fmla="*/ 81077 w 3266405"/>
              <a:gd name="connsiteY5" fmla="*/ 3854854 h 4148357"/>
              <a:gd name="connsiteX6" fmla="*/ 37061 w 3266405"/>
              <a:gd name="connsiteY6" fmla="*/ 3715328 h 4148357"/>
              <a:gd name="connsiteX7" fmla="*/ 396983 w 3266405"/>
              <a:gd name="connsiteY7" fmla="*/ 3275781 h 4148357"/>
              <a:gd name="connsiteX8" fmla="*/ 538846 w 3266405"/>
              <a:gd name="connsiteY8" fmla="*/ 3087206 h 4148357"/>
              <a:gd name="connsiteX9" fmla="*/ 805025 w 3266405"/>
              <a:gd name="connsiteY9" fmla="*/ 2002382 h 4148357"/>
              <a:gd name="connsiteX0" fmla="*/ 924942 w 3386322"/>
              <a:gd name="connsiteY0" fmla="*/ 2002382 h 4148357"/>
              <a:gd name="connsiteX1" fmla="*/ 1120529 w 3386322"/>
              <a:gd name="connsiteY1" fmla="*/ 1177296 h 4148357"/>
              <a:gd name="connsiteX2" fmla="*/ 1652732 w 3386322"/>
              <a:gd name="connsiteY2" fmla="*/ 344783 h 4148357"/>
              <a:gd name="connsiteX3" fmla="*/ 3386322 w 3386322"/>
              <a:gd name="connsiteY3" fmla="*/ 375675 h 4148357"/>
              <a:gd name="connsiteX4" fmla="*/ 771821 w 3386322"/>
              <a:gd name="connsiteY4" fmla="*/ 3894130 h 4148357"/>
              <a:gd name="connsiteX5" fmla="*/ 200994 w 3386322"/>
              <a:gd name="connsiteY5" fmla="*/ 3854854 h 4148357"/>
              <a:gd name="connsiteX6" fmla="*/ 11484 w 3386322"/>
              <a:gd name="connsiteY6" fmla="*/ 3770816 h 4148357"/>
              <a:gd name="connsiteX7" fmla="*/ 516900 w 3386322"/>
              <a:gd name="connsiteY7" fmla="*/ 3275781 h 4148357"/>
              <a:gd name="connsiteX8" fmla="*/ 658763 w 3386322"/>
              <a:gd name="connsiteY8" fmla="*/ 3087206 h 4148357"/>
              <a:gd name="connsiteX9" fmla="*/ 924942 w 3386322"/>
              <a:gd name="connsiteY9" fmla="*/ 2002382 h 4148357"/>
              <a:gd name="connsiteX0" fmla="*/ 1196944 w 3658324"/>
              <a:gd name="connsiteY0" fmla="*/ 2002382 h 4177921"/>
              <a:gd name="connsiteX1" fmla="*/ 1392531 w 3658324"/>
              <a:gd name="connsiteY1" fmla="*/ 1177296 h 4177921"/>
              <a:gd name="connsiteX2" fmla="*/ 1924734 w 3658324"/>
              <a:gd name="connsiteY2" fmla="*/ 344783 h 4177921"/>
              <a:gd name="connsiteX3" fmla="*/ 3658324 w 3658324"/>
              <a:gd name="connsiteY3" fmla="*/ 375675 h 4177921"/>
              <a:gd name="connsiteX4" fmla="*/ 1043823 w 3658324"/>
              <a:gd name="connsiteY4" fmla="*/ 3894130 h 4177921"/>
              <a:gd name="connsiteX5" fmla="*/ 20473 w 3658324"/>
              <a:gd name="connsiteY5" fmla="*/ 3940084 h 4177921"/>
              <a:gd name="connsiteX6" fmla="*/ 283486 w 3658324"/>
              <a:gd name="connsiteY6" fmla="*/ 3770816 h 4177921"/>
              <a:gd name="connsiteX7" fmla="*/ 788902 w 3658324"/>
              <a:gd name="connsiteY7" fmla="*/ 3275781 h 4177921"/>
              <a:gd name="connsiteX8" fmla="*/ 930765 w 3658324"/>
              <a:gd name="connsiteY8" fmla="*/ 3087206 h 4177921"/>
              <a:gd name="connsiteX9" fmla="*/ 1196944 w 3658324"/>
              <a:gd name="connsiteY9" fmla="*/ 2002382 h 4177921"/>
              <a:gd name="connsiteX0" fmla="*/ 1201160 w 3662540"/>
              <a:gd name="connsiteY0" fmla="*/ 2002382 h 4177921"/>
              <a:gd name="connsiteX1" fmla="*/ 1396747 w 3662540"/>
              <a:gd name="connsiteY1" fmla="*/ 1177296 h 4177921"/>
              <a:gd name="connsiteX2" fmla="*/ 1928950 w 3662540"/>
              <a:gd name="connsiteY2" fmla="*/ 344783 h 4177921"/>
              <a:gd name="connsiteX3" fmla="*/ 3662540 w 3662540"/>
              <a:gd name="connsiteY3" fmla="*/ 375675 h 4177921"/>
              <a:gd name="connsiteX4" fmla="*/ 1048039 w 3662540"/>
              <a:gd name="connsiteY4" fmla="*/ 3894130 h 4177921"/>
              <a:gd name="connsiteX5" fmla="*/ 24689 w 3662540"/>
              <a:gd name="connsiteY5" fmla="*/ 3940084 h 4177921"/>
              <a:gd name="connsiteX6" fmla="*/ 221157 w 3662540"/>
              <a:gd name="connsiteY6" fmla="*/ 3772633 h 4177921"/>
              <a:gd name="connsiteX7" fmla="*/ 793118 w 3662540"/>
              <a:gd name="connsiteY7" fmla="*/ 3275781 h 4177921"/>
              <a:gd name="connsiteX8" fmla="*/ 934981 w 3662540"/>
              <a:gd name="connsiteY8" fmla="*/ 3087206 h 4177921"/>
              <a:gd name="connsiteX9" fmla="*/ 1201160 w 3662540"/>
              <a:gd name="connsiteY9" fmla="*/ 2002382 h 4177921"/>
              <a:gd name="connsiteX0" fmla="*/ 1201160 w 3662540"/>
              <a:gd name="connsiteY0" fmla="*/ 2002382 h 4177921"/>
              <a:gd name="connsiteX1" fmla="*/ 1396747 w 3662540"/>
              <a:gd name="connsiteY1" fmla="*/ 1177296 h 4177921"/>
              <a:gd name="connsiteX2" fmla="*/ 1928950 w 3662540"/>
              <a:gd name="connsiteY2" fmla="*/ 344783 h 4177921"/>
              <a:gd name="connsiteX3" fmla="*/ 3662540 w 3662540"/>
              <a:gd name="connsiteY3" fmla="*/ 375675 h 4177921"/>
              <a:gd name="connsiteX4" fmla="*/ 1048039 w 3662540"/>
              <a:gd name="connsiteY4" fmla="*/ 3894130 h 4177921"/>
              <a:gd name="connsiteX5" fmla="*/ 24689 w 3662540"/>
              <a:gd name="connsiteY5" fmla="*/ 3940084 h 4177921"/>
              <a:gd name="connsiteX6" fmla="*/ 221157 w 3662540"/>
              <a:gd name="connsiteY6" fmla="*/ 3772633 h 4177921"/>
              <a:gd name="connsiteX7" fmla="*/ 793118 w 3662540"/>
              <a:gd name="connsiteY7" fmla="*/ 3275781 h 4177921"/>
              <a:gd name="connsiteX8" fmla="*/ 934981 w 3662540"/>
              <a:gd name="connsiteY8" fmla="*/ 3087206 h 4177921"/>
              <a:gd name="connsiteX9" fmla="*/ 1201160 w 3662540"/>
              <a:gd name="connsiteY9" fmla="*/ 2002382 h 4177921"/>
              <a:gd name="connsiteX0" fmla="*/ 1212314 w 3673694"/>
              <a:gd name="connsiteY0" fmla="*/ 2002382 h 4177921"/>
              <a:gd name="connsiteX1" fmla="*/ 1407901 w 3673694"/>
              <a:gd name="connsiteY1" fmla="*/ 1177296 h 4177921"/>
              <a:gd name="connsiteX2" fmla="*/ 1940104 w 3673694"/>
              <a:gd name="connsiteY2" fmla="*/ 344783 h 4177921"/>
              <a:gd name="connsiteX3" fmla="*/ 3673694 w 3673694"/>
              <a:gd name="connsiteY3" fmla="*/ 375675 h 4177921"/>
              <a:gd name="connsiteX4" fmla="*/ 1059193 w 3673694"/>
              <a:gd name="connsiteY4" fmla="*/ 3894130 h 4177921"/>
              <a:gd name="connsiteX5" fmla="*/ 35843 w 3673694"/>
              <a:gd name="connsiteY5" fmla="*/ 3940084 h 4177921"/>
              <a:gd name="connsiteX6" fmla="*/ 232311 w 3673694"/>
              <a:gd name="connsiteY6" fmla="*/ 3772633 h 4177921"/>
              <a:gd name="connsiteX7" fmla="*/ 804272 w 3673694"/>
              <a:gd name="connsiteY7" fmla="*/ 3275781 h 4177921"/>
              <a:gd name="connsiteX8" fmla="*/ 946135 w 3673694"/>
              <a:gd name="connsiteY8" fmla="*/ 3087206 h 4177921"/>
              <a:gd name="connsiteX9" fmla="*/ 1212314 w 3673694"/>
              <a:gd name="connsiteY9" fmla="*/ 2002382 h 4177921"/>
              <a:gd name="connsiteX0" fmla="*/ 1186658 w 3648038"/>
              <a:gd name="connsiteY0" fmla="*/ 2002382 h 4262811"/>
              <a:gd name="connsiteX1" fmla="*/ 1382245 w 3648038"/>
              <a:gd name="connsiteY1" fmla="*/ 1177296 h 4262811"/>
              <a:gd name="connsiteX2" fmla="*/ 1914448 w 3648038"/>
              <a:gd name="connsiteY2" fmla="*/ 344783 h 4262811"/>
              <a:gd name="connsiteX3" fmla="*/ 3648038 w 3648038"/>
              <a:gd name="connsiteY3" fmla="*/ 375675 h 4262811"/>
              <a:gd name="connsiteX4" fmla="*/ 1033537 w 3648038"/>
              <a:gd name="connsiteY4" fmla="*/ 3894130 h 4262811"/>
              <a:gd name="connsiteX5" fmla="*/ 434629 w 3648038"/>
              <a:gd name="connsiteY5" fmla="*/ 4160948 h 4262811"/>
              <a:gd name="connsiteX6" fmla="*/ 10187 w 3648038"/>
              <a:gd name="connsiteY6" fmla="*/ 3940084 h 4262811"/>
              <a:gd name="connsiteX7" fmla="*/ 206655 w 3648038"/>
              <a:gd name="connsiteY7" fmla="*/ 3772633 h 4262811"/>
              <a:gd name="connsiteX8" fmla="*/ 778616 w 3648038"/>
              <a:gd name="connsiteY8" fmla="*/ 3275781 h 4262811"/>
              <a:gd name="connsiteX9" fmla="*/ 920479 w 3648038"/>
              <a:gd name="connsiteY9" fmla="*/ 3087206 h 4262811"/>
              <a:gd name="connsiteX10" fmla="*/ 1186658 w 3648038"/>
              <a:gd name="connsiteY10" fmla="*/ 2002382 h 4262811"/>
              <a:gd name="connsiteX0" fmla="*/ 1183614 w 3644994"/>
              <a:gd name="connsiteY0" fmla="*/ 2002382 h 4251068"/>
              <a:gd name="connsiteX1" fmla="*/ 1379201 w 3644994"/>
              <a:gd name="connsiteY1" fmla="*/ 1177296 h 4251068"/>
              <a:gd name="connsiteX2" fmla="*/ 1911404 w 3644994"/>
              <a:gd name="connsiteY2" fmla="*/ 344783 h 4251068"/>
              <a:gd name="connsiteX3" fmla="*/ 3644994 w 3644994"/>
              <a:gd name="connsiteY3" fmla="*/ 375675 h 4251068"/>
              <a:gd name="connsiteX4" fmla="*/ 1030493 w 3644994"/>
              <a:gd name="connsiteY4" fmla="*/ 3894130 h 4251068"/>
              <a:gd name="connsiteX5" fmla="*/ 431585 w 3644994"/>
              <a:gd name="connsiteY5" fmla="*/ 4160948 h 4251068"/>
              <a:gd name="connsiteX6" fmla="*/ 445391 w 3644994"/>
              <a:gd name="connsiteY6" fmla="*/ 4022358 h 4251068"/>
              <a:gd name="connsiteX7" fmla="*/ 7143 w 3644994"/>
              <a:gd name="connsiteY7" fmla="*/ 3940084 h 4251068"/>
              <a:gd name="connsiteX8" fmla="*/ 203611 w 3644994"/>
              <a:gd name="connsiteY8" fmla="*/ 3772633 h 4251068"/>
              <a:gd name="connsiteX9" fmla="*/ 775572 w 3644994"/>
              <a:gd name="connsiteY9" fmla="*/ 3275781 h 4251068"/>
              <a:gd name="connsiteX10" fmla="*/ 917435 w 3644994"/>
              <a:gd name="connsiteY10" fmla="*/ 3087206 h 4251068"/>
              <a:gd name="connsiteX11" fmla="*/ 1183614 w 3644994"/>
              <a:gd name="connsiteY11" fmla="*/ 2002382 h 4251068"/>
              <a:gd name="connsiteX0" fmla="*/ 1183614 w 3644994"/>
              <a:gd name="connsiteY0" fmla="*/ 2002382 h 4216517"/>
              <a:gd name="connsiteX1" fmla="*/ 1379201 w 3644994"/>
              <a:gd name="connsiteY1" fmla="*/ 1177296 h 4216517"/>
              <a:gd name="connsiteX2" fmla="*/ 1911404 w 3644994"/>
              <a:gd name="connsiteY2" fmla="*/ 344783 h 4216517"/>
              <a:gd name="connsiteX3" fmla="*/ 3644994 w 3644994"/>
              <a:gd name="connsiteY3" fmla="*/ 375675 h 4216517"/>
              <a:gd name="connsiteX4" fmla="*/ 1030493 w 3644994"/>
              <a:gd name="connsiteY4" fmla="*/ 3894130 h 4216517"/>
              <a:gd name="connsiteX5" fmla="*/ 609210 w 3644994"/>
              <a:gd name="connsiteY5" fmla="*/ 4085735 h 4216517"/>
              <a:gd name="connsiteX6" fmla="*/ 445391 w 3644994"/>
              <a:gd name="connsiteY6" fmla="*/ 4022358 h 4216517"/>
              <a:gd name="connsiteX7" fmla="*/ 7143 w 3644994"/>
              <a:gd name="connsiteY7" fmla="*/ 3940084 h 4216517"/>
              <a:gd name="connsiteX8" fmla="*/ 203611 w 3644994"/>
              <a:gd name="connsiteY8" fmla="*/ 3772633 h 4216517"/>
              <a:gd name="connsiteX9" fmla="*/ 775572 w 3644994"/>
              <a:gd name="connsiteY9" fmla="*/ 3275781 h 4216517"/>
              <a:gd name="connsiteX10" fmla="*/ 917435 w 3644994"/>
              <a:gd name="connsiteY10" fmla="*/ 3087206 h 4216517"/>
              <a:gd name="connsiteX11" fmla="*/ 1183614 w 3644994"/>
              <a:gd name="connsiteY11" fmla="*/ 2002382 h 4216517"/>
              <a:gd name="connsiteX0" fmla="*/ 1183614 w 3644994"/>
              <a:gd name="connsiteY0" fmla="*/ 2002382 h 4216517"/>
              <a:gd name="connsiteX1" fmla="*/ 1379201 w 3644994"/>
              <a:gd name="connsiteY1" fmla="*/ 1177296 h 4216517"/>
              <a:gd name="connsiteX2" fmla="*/ 1911404 w 3644994"/>
              <a:gd name="connsiteY2" fmla="*/ 344783 h 4216517"/>
              <a:gd name="connsiteX3" fmla="*/ 3644994 w 3644994"/>
              <a:gd name="connsiteY3" fmla="*/ 375675 h 4216517"/>
              <a:gd name="connsiteX4" fmla="*/ 1030493 w 3644994"/>
              <a:gd name="connsiteY4" fmla="*/ 3894130 h 4216517"/>
              <a:gd name="connsiteX5" fmla="*/ 609210 w 3644994"/>
              <a:gd name="connsiteY5" fmla="*/ 4085735 h 4216517"/>
              <a:gd name="connsiteX6" fmla="*/ 445391 w 3644994"/>
              <a:gd name="connsiteY6" fmla="*/ 4022358 h 4216517"/>
              <a:gd name="connsiteX7" fmla="*/ 7143 w 3644994"/>
              <a:gd name="connsiteY7" fmla="*/ 3940084 h 4216517"/>
              <a:gd name="connsiteX8" fmla="*/ 203611 w 3644994"/>
              <a:gd name="connsiteY8" fmla="*/ 3772633 h 4216517"/>
              <a:gd name="connsiteX9" fmla="*/ 775572 w 3644994"/>
              <a:gd name="connsiteY9" fmla="*/ 3275781 h 4216517"/>
              <a:gd name="connsiteX10" fmla="*/ 917435 w 3644994"/>
              <a:gd name="connsiteY10" fmla="*/ 3087206 h 4216517"/>
              <a:gd name="connsiteX11" fmla="*/ 1183614 w 3644994"/>
              <a:gd name="connsiteY11" fmla="*/ 2002382 h 4216517"/>
              <a:gd name="connsiteX0" fmla="*/ 1183614 w 3771716"/>
              <a:gd name="connsiteY0" fmla="*/ 2002382 h 4484886"/>
              <a:gd name="connsiteX1" fmla="*/ 1379201 w 3771716"/>
              <a:gd name="connsiteY1" fmla="*/ 1177296 h 4484886"/>
              <a:gd name="connsiteX2" fmla="*/ 1911404 w 3771716"/>
              <a:gd name="connsiteY2" fmla="*/ 344783 h 4484886"/>
              <a:gd name="connsiteX3" fmla="*/ 3644994 w 3771716"/>
              <a:gd name="connsiteY3" fmla="*/ 375675 h 4484886"/>
              <a:gd name="connsiteX4" fmla="*/ 3503073 w 3771716"/>
              <a:gd name="connsiteY4" fmla="*/ 4255094 h 4484886"/>
              <a:gd name="connsiteX5" fmla="*/ 609210 w 3771716"/>
              <a:gd name="connsiteY5" fmla="*/ 4085735 h 4484886"/>
              <a:gd name="connsiteX6" fmla="*/ 445391 w 3771716"/>
              <a:gd name="connsiteY6" fmla="*/ 4022358 h 4484886"/>
              <a:gd name="connsiteX7" fmla="*/ 7143 w 3771716"/>
              <a:gd name="connsiteY7" fmla="*/ 3940084 h 4484886"/>
              <a:gd name="connsiteX8" fmla="*/ 203611 w 3771716"/>
              <a:gd name="connsiteY8" fmla="*/ 3772633 h 4484886"/>
              <a:gd name="connsiteX9" fmla="*/ 775572 w 3771716"/>
              <a:gd name="connsiteY9" fmla="*/ 3275781 h 4484886"/>
              <a:gd name="connsiteX10" fmla="*/ 917435 w 3771716"/>
              <a:gd name="connsiteY10" fmla="*/ 3087206 h 4484886"/>
              <a:gd name="connsiteX11" fmla="*/ 1183614 w 3771716"/>
              <a:gd name="connsiteY11" fmla="*/ 2002382 h 4484886"/>
              <a:gd name="connsiteX0" fmla="*/ 1183614 w 3771716"/>
              <a:gd name="connsiteY0" fmla="*/ 2002382 h 4484886"/>
              <a:gd name="connsiteX1" fmla="*/ 1379201 w 3771716"/>
              <a:gd name="connsiteY1" fmla="*/ 1177296 h 4484886"/>
              <a:gd name="connsiteX2" fmla="*/ 1911404 w 3771716"/>
              <a:gd name="connsiteY2" fmla="*/ 344783 h 4484886"/>
              <a:gd name="connsiteX3" fmla="*/ 3644994 w 3771716"/>
              <a:gd name="connsiteY3" fmla="*/ 375675 h 4484886"/>
              <a:gd name="connsiteX4" fmla="*/ 3503073 w 3771716"/>
              <a:gd name="connsiteY4" fmla="*/ 4255094 h 4484886"/>
              <a:gd name="connsiteX5" fmla="*/ 609210 w 3771716"/>
              <a:gd name="connsiteY5" fmla="*/ 4085735 h 4484886"/>
              <a:gd name="connsiteX6" fmla="*/ 447675 w 3771716"/>
              <a:gd name="connsiteY6" fmla="*/ 4059991 h 4484886"/>
              <a:gd name="connsiteX7" fmla="*/ 7143 w 3771716"/>
              <a:gd name="connsiteY7" fmla="*/ 3940084 h 4484886"/>
              <a:gd name="connsiteX8" fmla="*/ 203611 w 3771716"/>
              <a:gd name="connsiteY8" fmla="*/ 3772633 h 4484886"/>
              <a:gd name="connsiteX9" fmla="*/ 775572 w 3771716"/>
              <a:gd name="connsiteY9" fmla="*/ 3275781 h 4484886"/>
              <a:gd name="connsiteX10" fmla="*/ 917435 w 3771716"/>
              <a:gd name="connsiteY10" fmla="*/ 3087206 h 4484886"/>
              <a:gd name="connsiteX11" fmla="*/ 1183614 w 3771716"/>
              <a:gd name="connsiteY11" fmla="*/ 2002382 h 4484886"/>
              <a:gd name="connsiteX0" fmla="*/ 1253072 w 3841174"/>
              <a:gd name="connsiteY0" fmla="*/ 2002382 h 4484886"/>
              <a:gd name="connsiteX1" fmla="*/ 1448659 w 3841174"/>
              <a:gd name="connsiteY1" fmla="*/ 1177296 h 4484886"/>
              <a:gd name="connsiteX2" fmla="*/ 1980862 w 3841174"/>
              <a:gd name="connsiteY2" fmla="*/ 344783 h 4484886"/>
              <a:gd name="connsiteX3" fmla="*/ 3714452 w 3841174"/>
              <a:gd name="connsiteY3" fmla="*/ 375675 h 4484886"/>
              <a:gd name="connsiteX4" fmla="*/ 3572531 w 3841174"/>
              <a:gd name="connsiteY4" fmla="*/ 4255094 h 4484886"/>
              <a:gd name="connsiteX5" fmla="*/ 678668 w 3841174"/>
              <a:gd name="connsiteY5" fmla="*/ 4085735 h 4484886"/>
              <a:gd name="connsiteX6" fmla="*/ 517133 w 3841174"/>
              <a:gd name="connsiteY6" fmla="*/ 4059991 h 4484886"/>
              <a:gd name="connsiteX7" fmla="*/ 4087 w 3841174"/>
              <a:gd name="connsiteY7" fmla="*/ 3953372 h 4484886"/>
              <a:gd name="connsiteX8" fmla="*/ 273069 w 3841174"/>
              <a:gd name="connsiteY8" fmla="*/ 3772633 h 4484886"/>
              <a:gd name="connsiteX9" fmla="*/ 845030 w 3841174"/>
              <a:gd name="connsiteY9" fmla="*/ 3275781 h 4484886"/>
              <a:gd name="connsiteX10" fmla="*/ 986893 w 3841174"/>
              <a:gd name="connsiteY10" fmla="*/ 3087206 h 4484886"/>
              <a:gd name="connsiteX11" fmla="*/ 1253072 w 3841174"/>
              <a:gd name="connsiteY11" fmla="*/ 2002382 h 4484886"/>
              <a:gd name="connsiteX0" fmla="*/ 1248985 w 3837087"/>
              <a:gd name="connsiteY0" fmla="*/ 2002382 h 4484886"/>
              <a:gd name="connsiteX1" fmla="*/ 1444572 w 3837087"/>
              <a:gd name="connsiteY1" fmla="*/ 1177296 h 4484886"/>
              <a:gd name="connsiteX2" fmla="*/ 1976775 w 3837087"/>
              <a:gd name="connsiteY2" fmla="*/ 344783 h 4484886"/>
              <a:gd name="connsiteX3" fmla="*/ 3710365 w 3837087"/>
              <a:gd name="connsiteY3" fmla="*/ 375675 h 4484886"/>
              <a:gd name="connsiteX4" fmla="*/ 3568444 w 3837087"/>
              <a:gd name="connsiteY4" fmla="*/ 4255094 h 4484886"/>
              <a:gd name="connsiteX5" fmla="*/ 674581 w 3837087"/>
              <a:gd name="connsiteY5" fmla="*/ 4085735 h 4484886"/>
              <a:gd name="connsiteX6" fmla="*/ 513046 w 3837087"/>
              <a:gd name="connsiteY6" fmla="*/ 4059991 h 4484886"/>
              <a:gd name="connsiteX7" fmla="*/ 0 w 3837087"/>
              <a:gd name="connsiteY7" fmla="*/ 3953372 h 4484886"/>
              <a:gd name="connsiteX8" fmla="*/ 268982 w 3837087"/>
              <a:gd name="connsiteY8" fmla="*/ 3772633 h 4484886"/>
              <a:gd name="connsiteX9" fmla="*/ 840943 w 3837087"/>
              <a:gd name="connsiteY9" fmla="*/ 3275781 h 4484886"/>
              <a:gd name="connsiteX10" fmla="*/ 982806 w 3837087"/>
              <a:gd name="connsiteY10" fmla="*/ 3087206 h 4484886"/>
              <a:gd name="connsiteX11" fmla="*/ 1248985 w 3837087"/>
              <a:gd name="connsiteY11" fmla="*/ 2002382 h 4484886"/>
              <a:gd name="connsiteX0" fmla="*/ 1248985 w 3837087"/>
              <a:gd name="connsiteY0" fmla="*/ 2002382 h 4484886"/>
              <a:gd name="connsiteX1" fmla="*/ 1444572 w 3837087"/>
              <a:gd name="connsiteY1" fmla="*/ 1177296 h 4484886"/>
              <a:gd name="connsiteX2" fmla="*/ 1976775 w 3837087"/>
              <a:gd name="connsiteY2" fmla="*/ 344783 h 4484886"/>
              <a:gd name="connsiteX3" fmla="*/ 3710365 w 3837087"/>
              <a:gd name="connsiteY3" fmla="*/ 375675 h 4484886"/>
              <a:gd name="connsiteX4" fmla="*/ 3568444 w 3837087"/>
              <a:gd name="connsiteY4" fmla="*/ 4255094 h 4484886"/>
              <a:gd name="connsiteX5" fmla="*/ 674581 w 3837087"/>
              <a:gd name="connsiteY5" fmla="*/ 4085735 h 4484886"/>
              <a:gd name="connsiteX6" fmla="*/ 513046 w 3837087"/>
              <a:gd name="connsiteY6" fmla="*/ 4059991 h 4484886"/>
              <a:gd name="connsiteX7" fmla="*/ 0 w 3837087"/>
              <a:gd name="connsiteY7" fmla="*/ 3953372 h 4484886"/>
              <a:gd name="connsiteX8" fmla="*/ 268982 w 3837087"/>
              <a:gd name="connsiteY8" fmla="*/ 3772633 h 4484886"/>
              <a:gd name="connsiteX9" fmla="*/ 840943 w 3837087"/>
              <a:gd name="connsiteY9" fmla="*/ 3275781 h 4484886"/>
              <a:gd name="connsiteX10" fmla="*/ 982806 w 3837087"/>
              <a:gd name="connsiteY10" fmla="*/ 3087206 h 4484886"/>
              <a:gd name="connsiteX11" fmla="*/ 1248985 w 3837087"/>
              <a:gd name="connsiteY11" fmla="*/ 2002382 h 4484886"/>
              <a:gd name="connsiteX0" fmla="*/ 1248985 w 3837087"/>
              <a:gd name="connsiteY0" fmla="*/ 2002382 h 4484886"/>
              <a:gd name="connsiteX1" fmla="*/ 1444572 w 3837087"/>
              <a:gd name="connsiteY1" fmla="*/ 1177296 h 4484886"/>
              <a:gd name="connsiteX2" fmla="*/ 1976775 w 3837087"/>
              <a:gd name="connsiteY2" fmla="*/ 344783 h 4484886"/>
              <a:gd name="connsiteX3" fmla="*/ 3710365 w 3837087"/>
              <a:gd name="connsiteY3" fmla="*/ 375675 h 4484886"/>
              <a:gd name="connsiteX4" fmla="*/ 3568444 w 3837087"/>
              <a:gd name="connsiteY4" fmla="*/ 4255094 h 4484886"/>
              <a:gd name="connsiteX5" fmla="*/ 674581 w 3837087"/>
              <a:gd name="connsiteY5" fmla="*/ 4085735 h 4484886"/>
              <a:gd name="connsiteX6" fmla="*/ 513046 w 3837087"/>
              <a:gd name="connsiteY6" fmla="*/ 4059991 h 4484886"/>
              <a:gd name="connsiteX7" fmla="*/ 0 w 3837087"/>
              <a:gd name="connsiteY7" fmla="*/ 3953372 h 4484886"/>
              <a:gd name="connsiteX8" fmla="*/ 260729 w 3837087"/>
              <a:gd name="connsiteY8" fmla="*/ 3746472 h 4484886"/>
              <a:gd name="connsiteX9" fmla="*/ 840943 w 3837087"/>
              <a:gd name="connsiteY9" fmla="*/ 3275781 h 4484886"/>
              <a:gd name="connsiteX10" fmla="*/ 982806 w 3837087"/>
              <a:gd name="connsiteY10" fmla="*/ 3087206 h 4484886"/>
              <a:gd name="connsiteX11" fmla="*/ 1248985 w 3837087"/>
              <a:gd name="connsiteY11" fmla="*/ 2002382 h 4484886"/>
              <a:gd name="connsiteX0" fmla="*/ 1248985 w 3837087"/>
              <a:gd name="connsiteY0" fmla="*/ 2001357 h 4483861"/>
              <a:gd name="connsiteX1" fmla="*/ 1427599 w 3837087"/>
              <a:gd name="connsiteY1" fmla="*/ 1152861 h 4483861"/>
              <a:gd name="connsiteX2" fmla="*/ 1976775 w 3837087"/>
              <a:gd name="connsiteY2" fmla="*/ 343758 h 4483861"/>
              <a:gd name="connsiteX3" fmla="*/ 3710365 w 3837087"/>
              <a:gd name="connsiteY3" fmla="*/ 374650 h 4483861"/>
              <a:gd name="connsiteX4" fmla="*/ 3568444 w 3837087"/>
              <a:gd name="connsiteY4" fmla="*/ 4254069 h 4483861"/>
              <a:gd name="connsiteX5" fmla="*/ 674581 w 3837087"/>
              <a:gd name="connsiteY5" fmla="*/ 4084710 h 4483861"/>
              <a:gd name="connsiteX6" fmla="*/ 513046 w 3837087"/>
              <a:gd name="connsiteY6" fmla="*/ 4058966 h 4483861"/>
              <a:gd name="connsiteX7" fmla="*/ 0 w 3837087"/>
              <a:gd name="connsiteY7" fmla="*/ 3952347 h 4483861"/>
              <a:gd name="connsiteX8" fmla="*/ 260729 w 3837087"/>
              <a:gd name="connsiteY8" fmla="*/ 3745447 h 4483861"/>
              <a:gd name="connsiteX9" fmla="*/ 840943 w 3837087"/>
              <a:gd name="connsiteY9" fmla="*/ 3274756 h 4483861"/>
              <a:gd name="connsiteX10" fmla="*/ 982806 w 3837087"/>
              <a:gd name="connsiteY10" fmla="*/ 3086181 h 4483861"/>
              <a:gd name="connsiteX11" fmla="*/ 1248985 w 3837087"/>
              <a:gd name="connsiteY11" fmla="*/ 2001357 h 4483861"/>
              <a:gd name="connsiteX0" fmla="*/ 1248985 w 3837087"/>
              <a:gd name="connsiteY0" fmla="*/ 1977205 h 4459709"/>
              <a:gd name="connsiteX1" fmla="*/ 1427599 w 3837087"/>
              <a:gd name="connsiteY1" fmla="*/ 1128709 h 4459709"/>
              <a:gd name="connsiteX2" fmla="*/ 1648048 w 3837087"/>
              <a:gd name="connsiteY2" fmla="*/ 550984 h 4459709"/>
              <a:gd name="connsiteX3" fmla="*/ 1976775 w 3837087"/>
              <a:gd name="connsiteY3" fmla="*/ 319606 h 4459709"/>
              <a:gd name="connsiteX4" fmla="*/ 3710365 w 3837087"/>
              <a:gd name="connsiteY4" fmla="*/ 350498 h 4459709"/>
              <a:gd name="connsiteX5" fmla="*/ 3568444 w 3837087"/>
              <a:gd name="connsiteY5" fmla="*/ 4229917 h 4459709"/>
              <a:gd name="connsiteX6" fmla="*/ 674581 w 3837087"/>
              <a:gd name="connsiteY6" fmla="*/ 4060558 h 4459709"/>
              <a:gd name="connsiteX7" fmla="*/ 513046 w 3837087"/>
              <a:gd name="connsiteY7" fmla="*/ 4034814 h 4459709"/>
              <a:gd name="connsiteX8" fmla="*/ 0 w 3837087"/>
              <a:gd name="connsiteY8" fmla="*/ 3928195 h 4459709"/>
              <a:gd name="connsiteX9" fmla="*/ 260729 w 3837087"/>
              <a:gd name="connsiteY9" fmla="*/ 3721295 h 4459709"/>
              <a:gd name="connsiteX10" fmla="*/ 840943 w 3837087"/>
              <a:gd name="connsiteY10" fmla="*/ 3250604 h 4459709"/>
              <a:gd name="connsiteX11" fmla="*/ 982806 w 3837087"/>
              <a:gd name="connsiteY11" fmla="*/ 3062029 h 4459709"/>
              <a:gd name="connsiteX12" fmla="*/ 1248985 w 3837087"/>
              <a:gd name="connsiteY12" fmla="*/ 1977205 h 4459709"/>
              <a:gd name="connsiteX0" fmla="*/ 1248985 w 3837087"/>
              <a:gd name="connsiteY0" fmla="*/ 1979209 h 4461713"/>
              <a:gd name="connsiteX1" fmla="*/ 1427599 w 3837087"/>
              <a:gd name="connsiteY1" fmla="*/ 1130713 h 4461713"/>
              <a:gd name="connsiteX2" fmla="*/ 1702187 w 3837087"/>
              <a:gd name="connsiteY2" fmla="*/ 603026 h 4461713"/>
              <a:gd name="connsiteX3" fmla="*/ 1976775 w 3837087"/>
              <a:gd name="connsiteY3" fmla="*/ 321610 h 4461713"/>
              <a:gd name="connsiteX4" fmla="*/ 3710365 w 3837087"/>
              <a:gd name="connsiteY4" fmla="*/ 352502 h 4461713"/>
              <a:gd name="connsiteX5" fmla="*/ 3568444 w 3837087"/>
              <a:gd name="connsiteY5" fmla="*/ 4231921 h 4461713"/>
              <a:gd name="connsiteX6" fmla="*/ 674581 w 3837087"/>
              <a:gd name="connsiteY6" fmla="*/ 4062562 h 4461713"/>
              <a:gd name="connsiteX7" fmla="*/ 513046 w 3837087"/>
              <a:gd name="connsiteY7" fmla="*/ 4036818 h 4461713"/>
              <a:gd name="connsiteX8" fmla="*/ 0 w 3837087"/>
              <a:gd name="connsiteY8" fmla="*/ 3930199 h 4461713"/>
              <a:gd name="connsiteX9" fmla="*/ 260729 w 3837087"/>
              <a:gd name="connsiteY9" fmla="*/ 3723299 h 4461713"/>
              <a:gd name="connsiteX10" fmla="*/ 840943 w 3837087"/>
              <a:gd name="connsiteY10" fmla="*/ 3252608 h 4461713"/>
              <a:gd name="connsiteX11" fmla="*/ 982806 w 3837087"/>
              <a:gd name="connsiteY11" fmla="*/ 3064033 h 4461713"/>
              <a:gd name="connsiteX12" fmla="*/ 1248985 w 3837087"/>
              <a:gd name="connsiteY12" fmla="*/ 1979209 h 4461713"/>
              <a:gd name="connsiteX0" fmla="*/ 1248985 w 3837087"/>
              <a:gd name="connsiteY0" fmla="*/ 1979209 h 4461713"/>
              <a:gd name="connsiteX1" fmla="*/ 1427599 w 3837087"/>
              <a:gd name="connsiteY1" fmla="*/ 1130713 h 4461713"/>
              <a:gd name="connsiteX2" fmla="*/ 1702187 w 3837087"/>
              <a:gd name="connsiteY2" fmla="*/ 603026 h 4461713"/>
              <a:gd name="connsiteX3" fmla="*/ 1976775 w 3837087"/>
              <a:gd name="connsiteY3" fmla="*/ 321610 h 4461713"/>
              <a:gd name="connsiteX4" fmla="*/ 3710365 w 3837087"/>
              <a:gd name="connsiteY4" fmla="*/ 352502 h 4461713"/>
              <a:gd name="connsiteX5" fmla="*/ 3568444 w 3837087"/>
              <a:gd name="connsiteY5" fmla="*/ 4231921 h 4461713"/>
              <a:gd name="connsiteX6" fmla="*/ 674581 w 3837087"/>
              <a:gd name="connsiteY6" fmla="*/ 4062562 h 4461713"/>
              <a:gd name="connsiteX7" fmla="*/ 513046 w 3837087"/>
              <a:gd name="connsiteY7" fmla="*/ 4036818 h 4461713"/>
              <a:gd name="connsiteX8" fmla="*/ 0 w 3837087"/>
              <a:gd name="connsiteY8" fmla="*/ 3930199 h 4461713"/>
              <a:gd name="connsiteX9" fmla="*/ 260729 w 3837087"/>
              <a:gd name="connsiteY9" fmla="*/ 3723299 h 4461713"/>
              <a:gd name="connsiteX10" fmla="*/ 840943 w 3837087"/>
              <a:gd name="connsiteY10" fmla="*/ 3252608 h 4461713"/>
              <a:gd name="connsiteX11" fmla="*/ 982806 w 3837087"/>
              <a:gd name="connsiteY11" fmla="*/ 3064033 h 4461713"/>
              <a:gd name="connsiteX12" fmla="*/ 1248985 w 3837087"/>
              <a:gd name="connsiteY12" fmla="*/ 1979209 h 4461713"/>
              <a:gd name="connsiteX0" fmla="*/ 1248985 w 3837087"/>
              <a:gd name="connsiteY0" fmla="*/ 1969585 h 4452089"/>
              <a:gd name="connsiteX1" fmla="*/ 1427599 w 3837087"/>
              <a:gd name="connsiteY1" fmla="*/ 1121089 h 4452089"/>
              <a:gd name="connsiteX2" fmla="*/ 1702187 w 3837087"/>
              <a:gd name="connsiteY2" fmla="*/ 593402 h 4452089"/>
              <a:gd name="connsiteX3" fmla="*/ 1807350 w 3837087"/>
              <a:gd name="connsiteY3" fmla="*/ 349285 h 4452089"/>
              <a:gd name="connsiteX4" fmla="*/ 1976775 w 3837087"/>
              <a:gd name="connsiteY4" fmla="*/ 311986 h 4452089"/>
              <a:gd name="connsiteX5" fmla="*/ 3710365 w 3837087"/>
              <a:gd name="connsiteY5" fmla="*/ 342878 h 4452089"/>
              <a:gd name="connsiteX6" fmla="*/ 3568444 w 3837087"/>
              <a:gd name="connsiteY6" fmla="*/ 4222297 h 4452089"/>
              <a:gd name="connsiteX7" fmla="*/ 674581 w 3837087"/>
              <a:gd name="connsiteY7" fmla="*/ 4052938 h 4452089"/>
              <a:gd name="connsiteX8" fmla="*/ 513046 w 3837087"/>
              <a:gd name="connsiteY8" fmla="*/ 4027194 h 4452089"/>
              <a:gd name="connsiteX9" fmla="*/ 0 w 3837087"/>
              <a:gd name="connsiteY9" fmla="*/ 3920575 h 4452089"/>
              <a:gd name="connsiteX10" fmla="*/ 260729 w 3837087"/>
              <a:gd name="connsiteY10" fmla="*/ 3713675 h 4452089"/>
              <a:gd name="connsiteX11" fmla="*/ 840943 w 3837087"/>
              <a:gd name="connsiteY11" fmla="*/ 3242984 h 4452089"/>
              <a:gd name="connsiteX12" fmla="*/ 982806 w 3837087"/>
              <a:gd name="connsiteY12" fmla="*/ 3054409 h 4452089"/>
              <a:gd name="connsiteX13" fmla="*/ 1248985 w 3837087"/>
              <a:gd name="connsiteY13" fmla="*/ 1969585 h 4452089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982806 w 3837087"/>
              <a:gd name="connsiteY12" fmla="*/ 3056475 h 4454155"/>
              <a:gd name="connsiteX13" fmla="*/ 1248985 w 3837087"/>
              <a:gd name="connsiteY13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982806 w 3837087"/>
              <a:gd name="connsiteY12" fmla="*/ 3056475 h 4454155"/>
              <a:gd name="connsiteX13" fmla="*/ 1248985 w 3837087"/>
              <a:gd name="connsiteY13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909359 w 3837087"/>
              <a:gd name="connsiteY12" fmla="*/ 3127585 h 4454155"/>
              <a:gd name="connsiteX13" fmla="*/ 982806 w 3837087"/>
              <a:gd name="connsiteY13" fmla="*/ 3056475 h 4454155"/>
              <a:gd name="connsiteX14" fmla="*/ 1248985 w 3837087"/>
              <a:gd name="connsiteY14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909359 w 3837087"/>
              <a:gd name="connsiteY12" fmla="*/ 3127585 h 4454155"/>
              <a:gd name="connsiteX13" fmla="*/ 982806 w 3837087"/>
              <a:gd name="connsiteY13" fmla="*/ 3056475 h 4454155"/>
              <a:gd name="connsiteX14" fmla="*/ 1248985 w 3837087"/>
              <a:gd name="connsiteY14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909359 w 3837087"/>
              <a:gd name="connsiteY12" fmla="*/ 3127585 h 4454155"/>
              <a:gd name="connsiteX13" fmla="*/ 982806 w 3837087"/>
              <a:gd name="connsiteY13" fmla="*/ 3056475 h 4454155"/>
              <a:gd name="connsiteX14" fmla="*/ 1248985 w 3837087"/>
              <a:gd name="connsiteY14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909359 w 3837087"/>
              <a:gd name="connsiteY12" fmla="*/ 3127585 h 4454155"/>
              <a:gd name="connsiteX13" fmla="*/ 1007150 w 3837087"/>
              <a:gd name="connsiteY13" fmla="*/ 2981677 h 4454155"/>
              <a:gd name="connsiteX14" fmla="*/ 1248985 w 3837087"/>
              <a:gd name="connsiteY14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909359 w 3837087"/>
              <a:gd name="connsiteY12" fmla="*/ 3127585 h 4454155"/>
              <a:gd name="connsiteX13" fmla="*/ 1007150 w 3837087"/>
              <a:gd name="connsiteY13" fmla="*/ 2981677 h 4454155"/>
              <a:gd name="connsiteX14" fmla="*/ 1248985 w 3837087"/>
              <a:gd name="connsiteY14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40943 w 3837087"/>
              <a:gd name="connsiteY11" fmla="*/ 3245050 h 4454155"/>
              <a:gd name="connsiteX12" fmla="*/ 868041 w 3837087"/>
              <a:gd name="connsiteY12" fmla="*/ 3178973 h 4454155"/>
              <a:gd name="connsiteX13" fmla="*/ 909359 w 3837087"/>
              <a:gd name="connsiteY13" fmla="*/ 3127585 h 4454155"/>
              <a:gd name="connsiteX14" fmla="*/ 1007150 w 3837087"/>
              <a:gd name="connsiteY14" fmla="*/ 2981677 h 4454155"/>
              <a:gd name="connsiteX15" fmla="*/ 1248985 w 3837087"/>
              <a:gd name="connsiteY15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37725 w 3837087"/>
              <a:gd name="connsiteY11" fmla="*/ 3265242 h 4454155"/>
              <a:gd name="connsiteX12" fmla="*/ 868041 w 3837087"/>
              <a:gd name="connsiteY12" fmla="*/ 3178973 h 4454155"/>
              <a:gd name="connsiteX13" fmla="*/ 909359 w 3837087"/>
              <a:gd name="connsiteY13" fmla="*/ 3127585 h 4454155"/>
              <a:gd name="connsiteX14" fmla="*/ 1007150 w 3837087"/>
              <a:gd name="connsiteY14" fmla="*/ 2981677 h 4454155"/>
              <a:gd name="connsiteX15" fmla="*/ 1248985 w 3837087"/>
              <a:gd name="connsiteY15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29472 w 3837087"/>
              <a:gd name="connsiteY11" fmla="*/ 3239081 h 4454155"/>
              <a:gd name="connsiteX12" fmla="*/ 868041 w 3837087"/>
              <a:gd name="connsiteY12" fmla="*/ 3178973 h 4454155"/>
              <a:gd name="connsiteX13" fmla="*/ 909359 w 3837087"/>
              <a:gd name="connsiteY13" fmla="*/ 3127585 h 4454155"/>
              <a:gd name="connsiteX14" fmla="*/ 1007150 w 3837087"/>
              <a:gd name="connsiteY14" fmla="*/ 2981677 h 4454155"/>
              <a:gd name="connsiteX15" fmla="*/ 1248985 w 3837087"/>
              <a:gd name="connsiteY15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29472 w 3837087"/>
              <a:gd name="connsiteY11" fmla="*/ 3239081 h 4454155"/>
              <a:gd name="connsiteX12" fmla="*/ 868041 w 3837087"/>
              <a:gd name="connsiteY12" fmla="*/ 3178973 h 4454155"/>
              <a:gd name="connsiteX13" fmla="*/ 909359 w 3837087"/>
              <a:gd name="connsiteY13" fmla="*/ 3127585 h 4454155"/>
              <a:gd name="connsiteX14" fmla="*/ 992461 w 3837087"/>
              <a:gd name="connsiteY14" fmla="*/ 2995899 h 4454155"/>
              <a:gd name="connsiteX15" fmla="*/ 1248985 w 3837087"/>
              <a:gd name="connsiteY15" fmla="*/ 1971651 h 4454155"/>
              <a:gd name="connsiteX0" fmla="*/ 1248985 w 3837087"/>
              <a:gd name="connsiteY0" fmla="*/ 1971651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29472 w 3837087"/>
              <a:gd name="connsiteY11" fmla="*/ 3239081 h 4454155"/>
              <a:gd name="connsiteX12" fmla="*/ 868041 w 3837087"/>
              <a:gd name="connsiteY12" fmla="*/ 3178973 h 4454155"/>
              <a:gd name="connsiteX13" fmla="*/ 909359 w 3837087"/>
              <a:gd name="connsiteY13" fmla="*/ 3127585 h 4454155"/>
              <a:gd name="connsiteX14" fmla="*/ 992461 w 3837087"/>
              <a:gd name="connsiteY14" fmla="*/ 2995899 h 4454155"/>
              <a:gd name="connsiteX15" fmla="*/ 1248985 w 3837087"/>
              <a:gd name="connsiteY15" fmla="*/ 1971651 h 4454155"/>
              <a:gd name="connsiteX0" fmla="*/ 1237981 w 3837087"/>
              <a:gd name="connsiteY0" fmla="*/ 1936770 h 4454155"/>
              <a:gd name="connsiteX1" fmla="*/ 1427599 w 3837087"/>
              <a:gd name="connsiteY1" fmla="*/ 1123155 h 4454155"/>
              <a:gd name="connsiteX2" fmla="*/ 1702187 w 3837087"/>
              <a:gd name="connsiteY2" fmla="*/ 595468 h 4454155"/>
              <a:gd name="connsiteX3" fmla="*/ 1881680 w 3837087"/>
              <a:gd name="connsiteY3" fmla="*/ 404608 h 4454155"/>
              <a:gd name="connsiteX4" fmla="*/ 1976775 w 3837087"/>
              <a:gd name="connsiteY4" fmla="*/ 314052 h 4454155"/>
              <a:gd name="connsiteX5" fmla="*/ 3710365 w 3837087"/>
              <a:gd name="connsiteY5" fmla="*/ 344944 h 4454155"/>
              <a:gd name="connsiteX6" fmla="*/ 3568444 w 3837087"/>
              <a:gd name="connsiteY6" fmla="*/ 4224363 h 4454155"/>
              <a:gd name="connsiteX7" fmla="*/ 674581 w 3837087"/>
              <a:gd name="connsiteY7" fmla="*/ 4055004 h 4454155"/>
              <a:gd name="connsiteX8" fmla="*/ 513046 w 3837087"/>
              <a:gd name="connsiteY8" fmla="*/ 4029260 h 4454155"/>
              <a:gd name="connsiteX9" fmla="*/ 0 w 3837087"/>
              <a:gd name="connsiteY9" fmla="*/ 3922641 h 4454155"/>
              <a:gd name="connsiteX10" fmla="*/ 260729 w 3837087"/>
              <a:gd name="connsiteY10" fmla="*/ 3715741 h 4454155"/>
              <a:gd name="connsiteX11" fmla="*/ 829472 w 3837087"/>
              <a:gd name="connsiteY11" fmla="*/ 3239081 h 4454155"/>
              <a:gd name="connsiteX12" fmla="*/ 868041 w 3837087"/>
              <a:gd name="connsiteY12" fmla="*/ 3178973 h 4454155"/>
              <a:gd name="connsiteX13" fmla="*/ 909359 w 3837087"/>
              <a:gd name="connsiteY13" fmla="*/ 3127585 h 4454155"/>
              <a:gd name="connsiteX14" fmla="*/ 992461 w 3837087"/>
              <a:gd name="connsiteY14" fmla="*/ 2995899 h 4454155"/>
              <a:gd name="connsiteX15" fmla="*/ 1237981 w 3837087"/>
              <a:gd name="connsiteY15" fmla="*/ 1936770 h 4454155"/>
              <a:gd name="connsiteX0" fmla="*/ 1275613 w 4112040"/>
              <a:gd name="connsiteY0" fmla="*/ 2344290 h 5250226"/>
              <a:gd name="connsiteX1" fmla="*/ 1465231 w 4112040"/>
              <a:gd name="connsiteY1" fmla="*/ 1530675 h 5250226"/>
              <a:gd name="connsiteX2" fmla="*/ 1739819 w 4112040"/>
              <a:gd name="connsiteY2" fmla="*/ 1002988 h 5250226"/>
              <a:gd name="connsiteX3" fmla="*/ 1919312 w 4112040"/>
              <a:gd name="connsiteY3" fmla="*/ 812128 h 5250226"/>
              <a:gd name="connsiteX4" fmla="*/ 2014407 w 4112040"/>
              <a:gd name="connsiteY4" fmla="*/ 721572 h 5250226"/>
              <a:gd name="connsiteX5" fmla="*/ 3747997 w 4112040"/>
              <a:gd name="connsiteY5" fmla="*/ 752464 h 5250226"/>
              <a:gd name="connsiteX6" fmla="*/ 3606076 w 4112040"/>
              <a:gd name="connsiteY6" fmla="*/ 4631883 h 5250226"/>
              <a:gd name="connsiteX7" fmla="*/ 712213 w 4112040"/>
              <a:gd name="connsiteY7" fmla="*/ 4462524 h 5250226"/>
              <a:gd name="connsiteX8" fmla="*/ 550678 w 4112040"/>
              <a:gd name="connsiteY8" fmla="*/ 4436780 h 5250226"/>
              <a:gd name="connsiteX9" fmla="*/ 0 w 4112040"/>
              <a:gd name="connsiteY9" fmla="*/ 4332445 h 5250226"/>
              <a:gd name="connsiteX10" fmla="*/ 298361 w 4112040"/>
              <a:gd name="connsiteY10" fmla="*/ 4123261 h 5250226"/>
              <a:gd name="connsiteX11" fmla="*/ 867104 w 4112040"/>
              <a:gd name="connsiteY11" fmla="*/ 3646601 h 5250226"/>
              <a:gd name="connsiteX12" fmla="*/ 905673 w 4112040"/>
              <a:gd name="connsiteY12" fmla="*/ 3586493 h 5250226"/>
              <a:gd name="connsiteX13" fmla="*/ 946991 w 4112040"/>
              <a:gd name="connsiteY13" fmla="*/ 3535105 h 5250226"/>
              <a:gd name="connsiteX14" fmla="*/ 1030093 w 4112040"/>
              <a:gd name="connsiteY14" fmla="*/ 3403419 h 5250226"/>
              <a:gd name="connsiteX15" fmla="*/ 1275613 w 4112040"/>
              <a:gd name="connsiteY15" fmla="*/ 2344290 h 5250226"/>
              <a:gd name="connsiteX0" fmla="*/ 1275613 w 4112040"/>
              <a:gd name="connsiteY0" fmla="*/ 2295754 h 5201690"/>
              <a:gd name="connsiteX1" fmla="*/ 1465231 w 4112040"/>
              <a:gd name="connsiteY1" fmla="*/ 1482139 h 5201690"/>
              <a:gd name="connsiteX2" fmla="*/ 1739819 w 4112040"/>
              <a:gd name="connsiteY2" fmla="*/ 954452 h 5201690"/>
              <a:gd name="connsiteX3" fmla="*/ 1919312 w 4112040"/>
              <a:gd name="connsiteY3" fmla="*/ 763592 h 5201690"/>
              <a:gd name="connsiteX4" fmla="*/ 2673053 w 4112040"/>
              <a:gd name="connsiteY4" fmla="*/ 359779 h 5201690"/>
              <a:gd name="connsiteX5" fmla="*/ 3747997 w 4112040"/>
              <a:gd name="connsiteY5" fmla="*/ 703928 h 5201690"/>
              <a:gd name="connsiteX6" fmla="*/ 3606076 w 4112040"/>
              <a:gd name="connsiteY6" fmla="*/ 4583347 h 5201690"/>
              <a:gd name="connsiteX7" fmla="*/ 712213 w 4112040"/>
              <a:gd name="connsiteY7" fmla="*/ 4413988 h 5201690"/>
              <a:gd name="connsiteX8" fmla="*/ 550678 w 4112040"/>
              <a:gd name="connsiteY8" fmla="*/ 4388244 h 5201690"/>
              <a:gd name="connsiteX9" fmla="*/ 0 w 4112040"/>
              <a:gd name="connsiteY9" fmla="*/ 4283909 h 5201690"/>
              <a:gd name="connsiteX10" fmla="*/ 298361 w 4112040"/>
              <a:gd name="connsiteY10" fmla="*/ 4074725 h 5201690"/>
              <a:gd name="connsiteX11" fmla="*/ 867104 w 4112040"/>
              <a:gd name="connsiteY11" fmla="*/ 3598065 h 5201690"/>
              <a:gd name="connsiteX12" fmla="*/ 905673 w 4112040"/>
              <a:gd name="connsiteY12" fmla="*/ 3537957 h 5201690"/>
              <a:gd name="connsiteX13" fmla="*/ 946991 w 4112040"/>
              <a:gd name="connsiteY13" fmla="*/ 3486569 h 5201690"/>
              <a:gd name="connsiteX14" fmla="*/ 1030093 w 4112040"/>
              <a:gd name="connsiteY14" fmla="*/ 3354883 h 5201690"/>
              <a:gd name="connsiteX15" fmla="*/ 1275613 w 4112040"/>
              <a:gd name="connsiteY15" fmla="*/ 2295754 h 5201690"/>
              <a:gd name="connsiteX0" fmla="*/ 1275613 w 4112040"/>
              <a:gd name="connsiteY0" fmla="*/ 2295754 h 5201690"/>
              <a:gd name="connsiteX1" fmla="*/ 1465231 w 4112040"/>
              <a:gd name="connsiteY1" fmla="*/ 1482139 h 5201690"/>
              <a:gd name="connsiteX2" fmla="*/ 1739819 w 4112040"/>
              <a:gd name="connsiteY2" fmla="*/ 954452 h 5201690"/>
              <a:gd name="connsiteX3" fmla="*/ 1919312 w 4112040"/>
              <a:gd name="connsiteY3" fmla="*/ 763592 h 5201690"/>
              <a:gd name="connsiteX4" fmla="*/ 2673053 w 4112040"/>
              <a:gd name="connsiteY4" fmla="*/ 359779 h 5201690"/>
              <a:gd name="connsiteX5" fmla="*/ 3747997 w 4112040"/>
              <a:gd name="connsiteY5" fmla="*/ 703928 h 5201690"/>
              <a:gd name="connsiteX6" fmla="*/ 3606076 w 4112040"/>
              <a:gd name="connsiteY6" fmla="*/ 4583347 h 5201690"/>
              <a:gd name="connsiteX7" fmla="*/ 712213 w 4112040"/>
              <a:gd name="connsiteY7" fmla="*/ 4413988 h 5201690"/>
              <a:gd name="connsiteX8" fmla="*/ 550678 w 4112040"/>
              <a:gd name="connsiteY8" fmla="*/ 4388244 h 5201690"/>
              <a:gd name="connsiteX9" fmla="*/ 0 w 4112040"/>
              <a:gd name="connsiteY9" fmla="*/ 4283909 h 5201690"/>
              <a:gd name="connsiteX10" fmla="*/ 298361 w 4112040"/>
              <a:gd name="connsiteY10" fmla="*/ 4074725 h 5201690"/>
              <a:gd name="connsiteX11" fmla="*/ 867104 w 4112040"/>
              <a:gd name="connsiteY11" fmla="*/ 3598065 h 5201690"/>
              <a:gd name="connsiteX12" fmla="*/ 905673 w 4112040"/>
              <a:gd name="connsiteY12" fmla="*/ 3537957 h 5201690"/>
              <a:gd name="connsiteX13" fmla="*/ 946991 w 4112040"/>
              <a:gd name="connsiteY13" fmla="*/ 3486569 h 5201690"/>
              <a:gd name="connsiteX14" fmla="*/ 1030093 w 4112040"/>
              <a:gd name="connsiteY14" fmla="*/ 3354883 h 5201690"/>
              <a:gd name="connsiteX15" fmla="*/ 1275613 w 4112040"/>
              <a:gd name="connsiteY15" fmla="*/ 2295754 h 5201690"/>
              <a:gd name="connsiteX0" fmla="*/ 1275613 w 4112040"/>
              <a:gd name="connsiteY0" fmla="*/ 2295754 h 5201690"/>
              <a:gd name="connsiteX1" fmla="*/ 1465231 w 4112040"/>
              <a:gd name="connsiteY1" fmla="*/ 1482139 h 5201690"/>
              <a:gd name="connsiteX2" fmla="*/ 1739819 w 4112040"/>
              <a:gd name="connsiteY2" fmla="*/ 954452 h 5201690"/>
              <a:gd name="connsiteX3" fmla="*/ 1919312 w 4112040"/>
              <a:gd name="connsiteY3" fmla="*/ 763592 h 5201690"/>
              <a:gd name="connsiteX4" fmla="*/ 2673053 w 4112040"/>
              <a:gd name="connsiteY4" fmla="*/ 359779 h 5201690"/>
              <a:gd name="connsiteX5" fmla="*/ 3747997 w 4112040"/>
              <a:gd name="connsiteY5" fmla="*/ 703928 h 5201690"/>
              <a:gd name="connsiteX6" fmla="*/ 3606076 w 4112040"/>
              <a:gd name="connsiteY6" fmla="*/ 4583347 h 5201690"/>
              <a:gd name="connsiteX7" fmla="*/ 712213 w 4112040"/>
              <a:gd name="connsiteY7" fmla="*/ 4413988 h 5201690"/>
              <a:gd name="connsiteX8" fmla="*/ 550678 w 4112040"/>
              <a:gd name="connsiteY8" fmla="*/ 4388244 h 5201690"/>
              <a:gd name="connsiteX9" fmla="*/ 0 w 4112040"/>
              <a:gd name="connsiteY9" fmla="*/ 4283909 h 5201690"/>
              <a:gd name="connsiteX10" fmla="*/ 298361 w 4112040"/>
              <a:gd name="connsiteY10" fmla="*/ 4074725 h 5201690"/>
              <a:gd name="connsiteX11" fmla="*/ 867104 w 4112040"/>
              <a:gd name="connsiteY11" fmla="*/ 3598065 h 5201690"/>
              <a:gd name="connsiteX12" fmla="*/ 905673 w 4112040"/>
              <a:gd name="connsiteY12" fmla="*/ 3537957 h 5201690"/>
              <a:gd name="connsiteX13" fmla="*/ 946991 w 4112040"/>
              <a:gd name="connsiteY13" fmla="*/ 3486569 h 5201690"/>
              <a:gd name="connsiteX14" fmla="*/ 1030093 w 4112040"/>
              <a:gd name="connsiteY14" fmla="*/ 3354883 h 5201690"/>
              <a:gd name="connsiteX15" fmla="*/ 1275613 w 4112040"/>
              <a:gd name="connsiteY15" fmla="*/ 2295754 h 5201690"/>
              <a:gd name="connsiteX0" fmla="*/ 1275613 w 4112040"/>
              <a:gd name="connsiteY0" fmla="*/ 2305616 h 5211552"/>
              <a:gd name="connsiteX1" fmla="*/ 1465231 w 4112040"/>
              <a:gd name="connsiteY1" fmla="*/ 1492001 h 5211552"/>
              <a:gd name="connsiteX2" fmla="*/ 1739819 w 4112040"/>
              <a:gd name="connsiteY2" fmla="*/ 964314 h 5211552"/>
              <a:gd name="connsiteX3" fmla="*/ 1919312 w 4112040"/>
              <a:gd name="connsiteY3" fmla="*/ 773454 h 5211552"/>
              <a:gd name="connsiteX4" fmla="*/ 2769444 w 4112040"/>
              <a:gd name="connsiteY4" fmla="*/ 310468 h 5211552"/>
              <a:gd name="connsiteX5" fmla="*/ 3747997 w 4112040"/>
              <a:gd name="connsiteY5" fmla="*/ 713790 h 5211552"/>
              <a:gd name="connsiteX6" fmla="*/ 3606076 w 4112040"/>
              <a:gd name="connsiteY6" fmla="*/ 4593209 h 5211552"/>
              <a:gd name="connsiteX7" fmla="*/ 712213 w 4112040"/>
              <a:gd name="connsiteY7" fmla="*/ 4423850 h 5211552"/>
              <a:gd name="connsiteX8" fmla="*/ 550678 w 4112040"/>
              <a:gd name="connsiteY8" fmla="*/ 4398106 h 5211552"/>
              <a:gd name="connsiteX9" fmla="*/ 0 w 4112040"/>
              <a:gd name="connsiteY9" fmla="*/ 4293771 h 5211552"/>
              <a:gd name="connsiteX10" fmla="*/ 298361 w 4112040"/>
              <a:gd name="connsiteY10" fmla="*/ 4084587 h 5211552"/>
              <a:gd name="connsiteX11" fmla="*/ 867104 w 4112040"/>
              <a:gd name="connsiteY11" fmla="*/ 3607927 h 5211552"/>
              <a:gd name="connsiteX12" fmla="*/ 905673 w 4112040"/>
              <a:gd name="connsiteY12" fmla="*/ 3547819 h 5211552"/>
              <a:gd name="connsiteX13" fmla="*/ 946991 w 4112040"/>
              <a:gd name="connsiteY13" fmla="*/ 3496431 h 5211552"/>
              <a:gd name="connsiteX14" fmla="*/ 1030093 w 4112040"/>
              <a:gd name="connsiteY14" fmla="*/ 3364745 h 5211552"/>
              <a:gd name="connsiteX15" fmla="*/ 1275613 w 4112040"/>
              <a:gd name="connsiteY15" fmla="*/ 2305616 h 5211552"/>
              <a:gd name="connsiteX0" fmla="*/ 1275613 w 4112040"/>
              <a:gd name="connsiteY0" fmla="*/ 2297813 h 5203749"/>
              <a:gd name="connsiteX1" fmla="*/ 1465231 w 4112040"/>
              <a:gd name="connsiteY1" fmla="*/ 1484198 h 5203749"/>
              <a:gd name="connsiteX2" fmla="*/ 1739819 w 4112040"/>
              <a:gd name="connsiteY2" fmla="*/ 956511 h 5203749"/>
              <a:gd name="connsiteX3" fmla="*/ 1919312 w 4112040"/>
              <a:gd name="connsiteY3" fmla="*/ 765651 h 5203749"/>
              <a:gd name="connsiteX4" fmla="*/ 2803391 w 4112040"/>
              <a:gd name="connsiteY4" fmla="*/ 349485 h 5203749"/>
              <a:gd name="connsiteX5" fmla="*/ 3747997 w 4112040"/>
              <a:gd name="connsiteY5" fmla="*/ 705987 h 5203749"/>
              <a:gd name="connsiteX6" fmla="*/ 3606076 w 4112040"/>
              <a:gd name="connsiteY6" fmla="*/ 4585406 h 5203749"/>
              <a:gd name="connsiteX7" fmla="*/ 712213 w 4112040"/>
              <a:gd name="connsiteY7" fmla="*/ 4416047 h 5203749"/>
              <a:gd name="connsiteX8" fmla="*/ 550678 w 4112040"/>
              <a:gd name="connsiteY8" fmla="*/ 4390303 h 5203749"/>
              <a:gd name="connsiteX9" fmla="*/ 0 w 4112040"/>
              <a:gd name="connsiteY9" fmla="*/ 4285968 h 5203749"/>
              <a:gd name="connsiteX10" fmla="*/ 298361 w 4112040"/>
              <a:gd name="connsiteY10" fmla="*/ 4076784 h 5203749"/>
              <a:gd name="connsiteX11" fmla="*/ 867104 w 4112040"/>
              <a:gd name="connsiteY11" fmla="*/ 3600124 h 5203749"/>
              <a:gd name="connsiteX12" fmla="*/ 905673 w 4112040"/>
              <a:gd name="connsiteY12" fmla="*/ 3540016 h 5203749"/>
              <a:gd name="connsiteX13" fmla="*/ 946991 w 4112040"/>
              <a:gd name="connsiteY13" fmla="*/ 3488628 h 5203749"/>
              <a:gd name="connsiteX14" fmla="*/ 1030093 w 4112040"/>
              <a:gd name="connsiteY14" fmla="*/ 3356942 h 5203749"/>
              <a:gd name="connsiteX15" fmla="*/ 1275613 w 4112040"/>
              <a:gd name="connsiteY15" fmla="*/ 2297813 h 5203749"/>
              <a:gd name="connsiteX0" fmla="*/ 1275613 w 4112040"/>
              <a:gd name="connsiteY0" fmla="*/ 2298652 h 5204588"/>
              <a:gd name="connsiteX1" fmla="*/ 1465231 w 4112040"/>
              <a:gd name="connsiteY1" fmla="*/ 1485037 h 5204588"/>
              <a:gd name="connsiteX2" fmla="*/ 1739819 w 4112040"/>
              <a:gd name="connsiteY2" fmla="*/ 957350 h 5204588"/>
              <a:gd name="connsiteX3" fmla="*/ 1919312 w 4112040"/>
              <a:gd name="connsiteY3" fmla="*/ 766490 h 5204588"/>
              <a:gd name="connsiteX4" fmla="*/ 2849743 w 4112040"/>
              <a:gd name="connsiteY4" fmla="*/ 345289 h 5204588"/>
              <a:gd name="connsiteX5" fmla="*/ 3747997 w 4112040"/>
              <a:gd name="connsiteY5" fmla="*/ 706826 h 5204588"/>
              <a:gd name="connsiteX6" fmla="*/ 3606076 w 4112040"/>
              <a:gd name="connsiteY6" fmla="*/ 4586245 h 5204588"/>
              <a:gd name="connsiteX7" fmla="*/ 712213 w 4112040"/>
              <a:gd name="connsiteY7" fmla="*/ 4416886 h 5204588"/>
              <a:gd name="connsiteX8" fmla="*/ 550678 w 4112040"/>
              <a:gd name="connsiteY8" fmla="*/ 4391142 h 5204588"/>
              <a:gd name="connsiteX9" fmla="*/ 0 w 4112040"/>
              <a:gd name="connsiteY9" fmla="*/ 4286807 h 5204588"/>
              <a:gd name="connsiteX10" fmla="*/ 298361 w 4112040"/>
              <a:gd name="connsiteY10" fmla="*/ 4077623 h 5204588"/>
              <a:gd name="connsiteX11" fmla="*/ 867104 w 4112040"/>
              <a:gd name="connsiteY11" fmla="*/ 3600963 h 5204588"/>
              <a:gd name="connsiteX12" fmla="*/ 905673 w 4112040"/>
              <a:gd name="connsiteY12" fmla="*/ 3540855 h 5204588"/>
              <a:gd name="connsiteX13" fmla="*/ 946991 w 4112040"/>
              <a:gd name="connsiteY13" fmla="*/ 3489467 h 5204588"/>
              <a:gd name="connsiteX14" fmla="*/ 1030093 w 4112040"/>
              <a:gd name="connsiteY14" fmla="*/ 3357781 h 5204588"/>
              <a:gd name="connsiteX15" fmla="*/ 1275613 w 4112040"/>
              <a:gd name="connsiteY15" fmla="*/ 2298652 h 5204588"/>
              <a:gd name="connsiteX0" fmla="*/ 1275613 w 4112040"/>
              <a:gd name="connsiteY0" fmla="*/ 2298652 h 5204588"/>
              <a:gd name="connsiteX1" fmla="*/ 1465231 w 4112040"/>
              <a:gd name="connsiteY1" fmla="*/ 1485037 h 5204588"/>
              <a:gd name="connsiteX2" fmla="*/ 1739819 w 4112040"/>
              <a:gd name="connsiteY2" fmla="*/ 957350 h 5204588"/>
              <a:gd name="connsiteX3" fmla="*/ 1949159 w 4112040"/>
              <a:gd name="connsiteY3" fmla="*/ 709133 h 5204588"/>
              <a:gd name="connsiteX4" fmla="*/ 2849743 w 4112040"/>
              <a:gd name="connsiteY4" fmla="*/ 345289 h 5204588"/>
              <a:gd name="connsiteX5" fmla="*/ 3747997 w 4112040"/>
              <a:gd name="connsiteY5" fmla="*/ 706826 h 5204588"/>
              <a:gd name="connsiteX6" fmla="*/ 3606076 w 4112040"/>
              <a:gd name="connsiteY6" fmla="*/ 4586245 h 5204588"/>
              <a:gd name="connsiteX7" fmla="*/ 712213 w 4112040"/>
              <a:gd name="connsiteY7" fmla="*/ 4416886 h 5204588"/>
              <a:gd name="connsiteX8" fmla="*/ 550678 w 4112040"/>
              <a:gd name="connsiteY8" fmla="*/ 4391142 h 5204588"/>
              <a:gd name="connsiteX9" fmla="*/ 0 w 4112040"/>
              <a:gd name="connsiteY9" fmla="*/ 4286807 h 5204588"/>
              <a:gd name="connsiteX10" fmla="*/ 298361 w 4112040"/>
              <a:gd name="connsiteY10" fmla="*/ 4077623 h 5204588"/>
              <a:gd name="connsiteX11" fmla="*/ 867104 w 4112040"/>
              <a:gd name="connsiteY11" fmla="*/ 3600963 h 5204588"/>
              <a:gd name="connsiteX12" fmla="*/ 905673 w 4112040"/>
              <a:gd name="connsiteY12" fmla="*/ 3540855 h 5204588"/>
              <a:gd name="connsiteX13" fmla="*/ 946991 w 4112040"/>
              <a:gd name="connsiteY13" fmla="*/ 3489467 h 5204588"/>
              <a:gd name="connsiteX14" fmla="*/ 1030093 w 4112040"/>
              <a:gd name="connsiteY14" fmla="*/ 3357781 h 5204588"/>
              <a:gd name="connsiteX15" fmla="*/ 1275613 w 4112040"/>
              <a:gd name="connsiteY15" fmla="*/ 2298652 h 5204588"/>
              <a:gd name="connsiteX0" fmla="*/ 1275613 w 4115483"/>
              <a:gd name="connsiteY0" fmla="*/ 2298652 h 5208871"/>
              <a:gd name="connsiteX1" fmla="*/ 1465231 w 4115483"/>
              <a:gd name="connsiteY1" fmla="*/ 1485037 h 5208871"/>
              <a:gd name="connsiteX2" fmla="*/ 1739819 w 4115483"/>
              <a:gd name="connsiteY2" fmla="*/ 957350 h 5208871"/>
              <a:gd name="connsiteX3" fmla="*/ 1949159 w 4115483"/>
              <a:gd name="connsiteY3" fmla="*/ 709133 h 5208871"/>
              <a:gd name="connsiteX4" fmla="*/ 2849743 w 4115483"/>
              <a:gd name="connsiteY4" fmla="*/ 345289 h 5208871"/>
              <a:gd name="connsiteX5" fmla="*/ 3747997 w 4115483"/>
              <a:gd name="connsiteY5" fmla="*/ 706826 h 5208871"/>
              <a:gd name="connsiteX6" fmla="*/ 3606076 w 4115483"/>
              <a:gd name="connsiteY6" fmla="*/ 4586245 h 5208871"/>
              <a:gd name="connsiteX7" fmla="*/ 691554 w 4115483"/>
              <a:gd name="connsiteY7" fmla="*/ 4442580 h 5208871"/>
              <a:gd name="connsiteX8" fmla="*/ 550678 w 4115483"/>
              <a:gd name="connsiteY8" fmla="*/ 4391142 h 5208871"/>
              <a:gd name="connsiteX9" fmla="*/ 0 w 4115483"/>
              <a:gd name="connsiteY9" fmla="*/ 4286807 h 5208871"/>
              <a:gd name="connsiteX10" fmla="*/ 298361 w 4115483"/>
              <a:gd name="connsiteY10" fmla="*/ 4077623 h 5208871"/>
              <a:gd name="connsiteX11" fmla="*/ 867104 w 4115483"/>
              <a:gd name="connsiteY11" fmla="*/ 3600963 h 5208871"/>
              <a:gd name="connsiteX12" fmla="*/ 905673 w 4115483"/>
              <a:gd name="connsiteY12" fmla="*/ 3540855 h 5208871"/>
              <a:gd name="connsiteX13" fmla="*/ 946991 w 4115483"/>
              <a:gd name="connsiteY13" fmla="*/ 3489467 h 5208871"/>
              <a:gd name="connsiteX14" fmla="*/ 1030093 w 4115483"/>
              <a:gd name="connsiteY14" fmla="*/ 3357781 h 5208871"/>
              <a:gd name="connsiteX15" fmla="*/ 1275613 w 4115483"/>
              <a:gd name="connsiteY15" fmla="*/ 2298652 h 520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15483" h="5208871">
                <a:moveTo>
                  <a:pt x="1275613" y="2298652"/>
                </a:moveTo>
                <a:cubicBezTo>
                  <a:pt x="1333914" y="1971838"/>
                  <a:pt x="1346684" y="1770024"/>
                  <a:pt x="1465231" y="1485037"/>
                </a:cubicBezTo>
                <a:cubicBezTo>
                  <a:pt x="1531741" y="1247334"/>
                  <a:pt x="1648290" y="1092200"/>
                  <a:pt x="1739819" y="957350"/>
                </a:cubicBezTo>
                <a:cubicBezTo>
                  <a:pt x="1803111" y="828716"/>
                  <a:pt x="1903394" y="756036"/>
                  <a:pt x="1949159" y="709133"/>
                </a:cubicBezTo>
                <a:cubicBezTo>
                  <a:pt x="2155575" y="563607"/>
                  <a:pt x="2454540" y="402935"/>
                  <a:pt x="2849743" y="345289"/>
                </a:cubicBezTo>
                <a:cubicBezTo>
                  <a:pt x="3321145" y="225252"/>
                  <a:pt x="3621942" y="0"/>
                  <a:pt x="3747997" y="706826"/>
                </a:cubicBezTo>
                <a:cubicBezTo>
                  <a:pt x="3874053" y="1413652"/>
                  <a:pt x="4115483" y="3963619"/>
                  <a:pt x="3606076" y="4586245"/>
                </a:cubicBezTo>
                <a:cubicBezTo>
                  <a:pt x="3096669" y="5208871"/>
                  <a:pt x="800014" y="4400178"/>
                  <a:pt x="691554" y="4442580"/>
                </a:cubicBezTo>
                <a:cubicBezTo>
                  <a:pt x="610188" y="4418904"/>
                  <a:pt x="665937" y="4417104"/>
                  <a:pt x="550678" y="4391142"/>
                </a:cubicBezTo>
                <a:cubicBezTo>
                  <a:pt x="435419" y="4365180"/>
                  <a:pt x="93614" y="4310010"/>
                  <a:pt x="0" y="4286807"/>
                </a:cubicBezTo>
                <a:cubicBezTo>
                  <a:pt x="87230" y="4168199"/>
                  <a:pt x="132812" y="4180986"/>
                  <a:pt x="298361" y="4077623"/>
                </a:cubicBezTo>
                <a:cubicBezTo>
                  <a:pt x="460691" y="3994452"/>
                  <a:pt x="798621" y="3692881"/>
                  <a:pt x="867104" y="3600963"/>
                </a:cubicBezTo>
                <a:cubicBezTo>
                  <a:pt x="973141" y="3511579"/>
                  <a:pt x="894270" y="3560433"/>
                  <a:pt x="905673" y="3540855"/>
                </a:cubicBezTo>
                <a:cubicBezTo>
                  <a:pt x="917076" y="3521278"/>
                  <a:pt x="928625" y="3522428"/>
                  <a:pt x="946991" y="3489467"/>
                </a:cubicBezTo>
                <a:cubicBezTo>
                  <a:pt x="968819" y="3391493"/>
                  <a:pt x="884002" y="3540314"/>
                  <a:pt x="1030093" y="3357781"/>
                </a:cubicBezTo>
                <a:cubicBezTo>
                  <a:pt x="1101966" y="3037455"/>
                  <a:pt x="1217312" y="2625466"/>
                  <a:pt x="1275613" y="2298652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Production set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54250" y="1658938"/>
            <a:ext cx="0" cy="295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54250" y="2796363"/>
            <a:ext cx="4146550" cy="181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5516" y="4604379"/>
            <a:ext cx="3019425" cy="1711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63842" y="2405432"/>
            <a:ext cx="31771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51282" y="6064250"/>
            <a:ext cx="3353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7213" y="1420813"/>
            <a:ext cx="3397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60638" y="1212132"/>
            <a:ext cx="153760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 = f(K, L)</a:t>
            </a:r>
          </a:p>
        </p:txBody>
      </p:sp>
      <p:sp>
        <p:nvSpPr>
          <p:cNvPr id="14" name="Freeform 13"/>
          <p:cNvSpPr/>
          <p:nvPr/>
        </p:nvSpPr>
        <p:spPr>
          <a:xfrm>
            <a:off x="2297113" y="1658938"/>
            <a:ext cx="3667125" cy="2933700"/>
          </a:xfrm>
          <a:custGeom>
            <a:avLst/>
            <a:gdLst>
              <a:gd name="connsiteX0" fmla="*/ 0 w 4338083"/>
              <a:gd name="connsiteY0" fmla="*/ 2849525 h 2849525"/>
              <a:gd name="connsiteX1" fmla="*/ 1297172 w 4338083"/>
              <a:gd name="connsiteY1" fmla="*/ 2392325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70790 w 4338083"/>
              <a:gd name="connsiteY3" fmla="*/ 329609 h 2849525"/>
              <a:gd name="connsiteX4" fmla="*/ 4338083 w 4338083"/>
              <a:gd name="connsiteY4" fmla="*/ 0 h 2849525"/>
              <a:gd name="connsiteX0" fmla="*/ 0 w 4338083"/>
              <a:gd name="connsiteY0" fmla="*/ 2849593 h 2849593"/>
              <a:gd name="connsiteX1" fmla="*/ 1318437 w 4338083"/>
              <a:gd name="connsiteY1" fmla="*/ 2339230 h 2849593"/>
              <a:gd name="connsiteX2" fmla="*/ 2094614 w 4338083"/>
              <a:gd name="connsiteY2" fmla="*/ 1190913 h 2849593"/>
              <a:gd name="connsiteX3" fmla="*/ 2870790 w 4338083"/>
              <a:gd name="connsiteY3" fmla="*/ 329677 h 2849593"/>
              <a:gd name="connsiteX4" fmla="*/ 4338083 w 4338083"/>
              <a:gd name="connsiteY4" fmla="*/ 68 h 2849593"/>
              <a:gd name="connsiteX0" fmla="*/ 0 w 3987209"/>
              <a:gd name="connsiteY0" fmla="*/ 2743386 h 2743386"/>
              <a:gd name="connsiteX1" fmla="*/ 1318437 w 3987209"/>
              <a:gd name="connsiteY1" fmla="*/ 2233023 h 2743386"/>
              <a:gd name="connsiteX2" fmla="*/ 2094614 w 3987209"/>
              <a:gd name="connsiteY2" fmla="*/ 1084706 h 2743386"/>
              <a:gd name="connsiteX3" fmla="*/ 2870790 w 3987209"/>
              <a:gd name="connsiteY3" fmla="*/ 223470 h 2743386"/>
              <a:gd name="connsiteX4" fmla="*/ 3987209 w 3987209"/>
              <a:gd name="connsiteY4" fmla="*/ 187 h 2743386"/>
              <a:gd name="connsiteX0" fmla="*/ 0 w 4019107"/>
              <a:gd name="connsiteY0" fmla="*/ 2828338 h 2828338"/>
              <a:gd name="connsiteX1" fmla="*/ 1318437 w 4019107"/>
              <a:gd name="connsiteY1" fmla="*/ 2317975 h 2828338"/>
              <a:gd name="connsiteX2" fmla="*/ 2094614 w 4019107"/>
              <a:gd name="connsiteY2" fmla="*/ 1169658 h 2828338"/>
              <a:gd name="connsiteX3" fmla="*/ 2870790 w 4019107"/>
              <a:gd name="connsiteY3" fmla="*/ 308422 h 2828338"/>
              <a:gd name="connsiteX4" fmla="*/ 4019107 w 4019107"/>
              <a:gd name="connsiteY4" fmla="*/ 78 h 2828338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2094614 w 4019107"/>
              <a:gd name="connsiteY2" fmla="*/ 1169580 h 2828260"/>
              <a:gd name="connsiteX3" fmla="*/ 2870790 w 4019107"/>
              <a:gd name="connsiteY3" fmla="*/ 308344 h 2828260"/>
              <a:gd name="connsiteX4" fmla="*/ 4019107 w 4019107"/>
              <a:gd name="connsiteY4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745572 w 4019107"/>
              <a:gd name="connsiteY1" fmla="*/ 2613065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22181 w 4019107"/>
              <a:gd name="connsiteY4" fmla="*/ 1434624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9107" h="2828260">
                <a:moveTo>
                  <a:pt x="0" y="2828260"/>
                </a:moveTo>
                <a:cubicBezTo>
                  <a:pt x="124262" y="2792394"/>
                  <a:pt x="572432" y="2718620"/>
                  <a:pt x="792171" y="2633560"/>
                </a:cubicBezTo>
                <a:cubicBezTo>
                  <a:pt x="1011910" y="2548500"/>
                  <a:pt x="1157284" y="2461359"/>
                  <a:pt x="1318437" y="2317897"/>
                </a:cubicBezTo>
                <a:cubicBezTo>
                  <a:pt x="1479590" y="2174435"/>
                  <a:pt x="1658462" y="1919998"/>
                  <a:pt x="1759086" y="1772786"/>
                </a:cubicBezTo>
                <a:cubicBezTo>
                  <a:pt x="1859710" y="1625574"/>
                  <a:pt x="1889559" y="1565900"/>
                  <a:pt x="1945480" y="1465366"/>
                </a:cubicBezTo>
                <a:cubicBezTo>
                  <a:pt x="2001401" y="1364832"/>
                  <a:pt x="1952045" y="1434149"/>
                  <a:pt x="2106263" y="1179828"/>
                </a:cubicBezTo>
                <a:cubicBezTo>
                  <a:pt x="2260481" y="925507"/>
                  <a:pt x="2551983" y="504982"/>
                  <a:pt x="2870790" y="308344"/>
                </a:cubicBezTo>
                <a:cubicBezTo>
                  <a:pt x="3189597" y="111706"/>
                  <a:pt x="3398875" y="49618"/>
                  <a:pt x="4019107" y="0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9903" y="4820884"/>
            <a:ext cx="2456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  <a:latin typeface="+mn-lt"/>
              </a:rPr>
              <a:t>All points “under” the production function</a:t>
            </a:r>
          </a:p>
        </p:txBody>
      </p:sp>
      <p:sp>
        <p:nvSpPr>
          <p:cNvPr id="17" name="Freeform 16"/>
          <p:cNvSpPr/>
          <p:nvPr/>
        </p:nvSpPr>
        <p:spPr>
          <a:xfrm>
            <a:off x="5109369" y="1737328"/>
            <a:ext cx="1303338" cy="287719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899479 w 1303516"/>
              <a:gd name="connsiteY0" fmla="*/ 0 h 648587"/>
              <a:gd name="connsiteX1" fmla="*/ 6344 w 1303516"/>
              <a:gd name="connsiteY1" fmla="*/ 287080 h 648587"/>
              <a:gd name="connsiteX2" fmla="*/ 1303516 w 1303516"/>
              <a:gd name="connsiteY2" fmla="*/ 648587 h 64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3516" h="648587">
                <a:moveTo>
                  <a:pt x="899479" y="0"/>
                </a:moveTo>
                <a:cubicBezTo>
                  <a:pt x="419242" y="111642"/>
                  <a:pt x="-60995" y="178982"/>
                  <a:pt x="6344" y="287080"/>
                </a:cubicBezTo>
                <a:cubicBezTo>
                  <a:pt x="73683" y="395178"/>
                  <a:pt x="688599" y="526312"/>
                  <a:pt x="1303516" y="648587"/>
                </a:cubicBezTo>
              </a:path>
            </a:pathLst>
          </a:custGeom>
          <a:noFill/>
          <a:ln>
            <a:solidFill>
              <a:srgbClr val="394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57700" y="2233613"/>
            <a:ext cx="1303338" cy="571929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3516" h="701749">
                <a:moveTo>
                  <a:pt x="899479" y="0"/>
                </a:moveTo>
                <a:cubicBezTo>
                  <a:pt x="419242" y="111642"/>
                  <a:pt x="-60995" y="223284"/>
                  <a:pt x="6344" y="340242"/>
                </a:cubicBezTo>
                <a:cubicBezTo>
                  <a:pt x="73683" y="457200"/>
                  <a:pt x="688599" y="579474"/>
                  <a:pt x="1303516" y="701749"/>
                </a:cubicBezTo>
              </a:path>
            </a:pathLst>
          </a:custGeom>
          <a:noFill/>
          <a:ln>
            <a:solidFill>
              <a:srgbClr val="394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67163" y="3062288"/>
            <a:ext cx="1338262" cy="744537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868932 w 1304867"/>
              <a:gd name="connsiteY0" fmla="*/ 0 h 776177"/>
              <a:gd name="connsiteX1" fmla="*/ 7695 w 1304867"/>
              <a:gd name="connsiteY1" fmla="*/ 414670 h 776177"/>
              <a:gd name="connsiteX2" fmla="*/ 1304867 w 1304867"/>
              <a:gd name="connsiteY2" fmla="*/ 776177 h 776177"/>
              <a:gd name="connsiteX0" fmla="*/ 869937 w 1337770"/>
              <a:gd name="connsiteY0" fmla="*/ 0 h 744279"/>
              <a:gd name="connsiteX1" fmla="*/ 8700 w 1337770"/>
              <a:gd name="connsiteY1" fmla="*/ 414670 h 744279"/>
              <a:gd name="connsiteX2" fmla="*/ 1337770 w 1337770"/>
              <a:gd name="connsiteY2" fmla="*/ 744279 h 74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7770" h="744279">
                <a:moveTo>
                  <a:pt x="869937" y="0"/>
                </a:moveTo>
                <a:cubicBezTo>
                  <a:pt x="389700" y="111642"/>
                  <a:pt x="-69272" y="290624"/>
                  <a:pt x="8700" y="414670"/>
                </a:cubicBezTo>
                <a:cubicBezTo>
                  <a:pt x="86672" y="538717"/>
                  <a:pt x="722853" y="622004"/>
                  <a:pt x="1337770" y="744279"/>
                </a:cubicBezTo>
              </a:path>
            </a:pathLst>
          </a:custGeom>
          <a:noFill/>
          <a:ln>
            <a:solidFill>
              <a:srgbClr val="394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54363" y="3905250"/>
            <a:ext cx="1239837" cy="904875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930206 w 1302345"/>
              <a:gd name="connsiteY0" fmla="*/ 0 h 776177"/>
              <a:gd name="connsiteX1" fmla="*/ 5173 w 1302345"/>
              <a:gd name="connsiteY1" fmla="*/ 414670 h 776177"/>
              <a:gd name="connsiteX2" fmla="*/ 1302345 w 1302345"/>
              <a:gd name="connsiteY2" fmla="*/ 776177 h 776177"/>
              <a:gd name="connsiteX0" fmla="*/ 928711 w 1237055"/>
              <a:gd name="connsiteY0" fmla="*/ 0 h 839973"/>
              <a:gd name="connsiteX1" fmla="*/ 3678 w 1237055"/>
              <a:gd name="connsiteY1" fmla="*/ 414670 h 839973"/>
              <a:gd name="connsiteX2" fmla="*/ 1237055 w 1237055"/>
              <a:gd name="connsiteY2" fmla="*/ 839973 h 839973"/>
              <a:gd name="connsiteX0" fmla="*/ 877290 w 1238796"/>
              <a:gd name="connsiteY0" fmla="*/ 0 h 903768"/>
              <a:gd name="connsiteX1" fmla="*/ 5419 w 1238796"/>
              <a:gd name="connsiteY1" fmla="*/ 478465 h 903768"/>
              <a:gd name="connsiteX2" fmla="*/ 1238796 w 1238796"/>
              <a:gd name="connsiteY2" fmla="*/ 903768 h 90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796" h="903768">
                <a:moveTo>
                  <a:pt x="877290" y="0"/>
                </a:moveTo>
                <a:cubicBezTo>
                  <a:pt x="397053" y="111642"/>
                  <a:pt x="-54832" y="327837"/>
                  <a:pt x="5419" y="478465"/>
                </a:cubicBezTo>
                <a:cubicBezTo>
                  <a:pt x="65670" y="629093"/>
                  <a:pt x="623879" y="781493"/>
                  <a:pt x="1238796" y="903768"/>
                </a:cubicBezTo>
              </a:path>
            </a:pathLst>
          </a:custGeom>
          <a:noFill/>
          <a:ln>
            <a:solidFill>
              <a:srgbClr val="394D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Returns to Scale, Example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02019" y="1329070"/>
            <a:ext cx="8734019" cy="520349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Solve for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 = K</a:t>
            </a:r>
            <a:r>
              <a:rPr lang="en-US" baseline="30000" dirty="0" smtClean="0"/>
              <a:t>.4</a:t>
            </a:r>
            <a:r>
              <a:rPr lang="en-US" dirty="0" smtClean="0"/>
              <a:t>L</a:t>
            </a:r>
            <a:r>
              <a:rPr lang="en-US" baseline="30000" dirty="0" smtClean="0"/>
              <a:t>.4</a:t>
            </a:r>
            <a:r>
              <a:rPr lang="en-US" dirty="0" smtClean="0"/>
              <a:t>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</a:t>
            </a:r>
            <a:r>
              <a:rPr lang="en-US" baseline="30000" dirty="0" err="1" smtClean="0">
                <a:solidFill>
                  <a:srgbClr val="FF0000"/>
                </a:solidFill>
              </a:rPr>
              <a:t>k</a:t>
            </a:r>
            <a:r>
              <a:rPr lang="en-US" dirty="0" err="1" smtClean="0"/>
              <a:t>q</a:t>
            </a:r>
            <a:r>
              <a:rPr lang="en-US" dirty="0" smtClean="0"/>
              <a:t> = (</a:t>
            </a:r>
            <a:r>
              <a:rPr lang="en-US" dirty="0" err="1" smtClean="0"/>
              <a:t>tK</a:t>
            </a:r>
            <a:r>
              <a:rPr lang="en-US" dirty="0" smtClean="0"/>
              <a:t>)</a:t>
            </a:r>
            <a:r>
              <a:rPr lang="en-US" baseline="30000" dirty="0" smtClean="0"/>
              <a:t>.4</a:t>
            </a:r>
            <a:r>
              <a:rPr lang="en-US" dirty="0" smtClean="0"/>
              <a:t>(</a:t>
            </a:r>
            <a:r>
              <a:rPr lang="en-US" dirty="0" err="1" smtClean="0"/>
              <a:t>tL</a:t>
            </a:r>
            <a:r>
              <a:rPr lang="en-US" dirty="0" smtClean="0"/>
              <a:t>)</a:t>
            </a:r>
            <a:r>
              <a:rPr lang="en-US" baseline="30000" dirty="0" smtClean="0"/>
              <a:t>.4 </a:t>
            </a:r>
            <a:r>
              <a:rPr lang="en-US" dirty="0" smtClean="0"/>
              <a:t> = t</a:t>
            </a:r>
            <a:r>
              <a:rPr lang="en-US" baseline="30000" dirty="0" smtClean="0"/>
              <a:t>.8</a:t>
            </a:r>
            <a:r>
              <a:rPr lang="en-US" dirty="0" smtClean="0"/>
              <a:t>(K)</a:t>
            </a:r>
            <a:r>
              <a:rPr lang="en-US" baseline="30000" dirty="0" smtClean="0"/>
              <a:t>.4</a:t>
            </a:r>
            <a:r>
              <a:rPr lang="en-US" dirty="0" smtClean="0"/>
              <a:t>(L)</a:t>
            </a:r>
            <a:r>
              <a:rPr lang="en-US" baseline="30000" dirty="0" smtClean="0"/>
              <a:t>.4 </a:t>
            </a:r>
            <a:endParaRPr lang="en-US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(t) + </a:t>
            </a:r>
            <a:r>
              <a:rPr lang="en-US" dirty="0" err="1" smtClean="0"/>
              <a:t>ln</a:t>
            </a:r>
            <a:r>
              <a:rPr lang="en-US" dirty="0" smtClean="0"/>
              <a:t>(Q) = .8ln(t)+.4ln(K)+.4ln(L)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(t) = .8ln(t)+.4ln(K)+.4ln(L) - </a:t>
            </a:r>
            <a:r>
              <a:rPr lang="en-US" dirty="0" err="1" smtClean="0"/>
              <a:t>ln</a:t>
            </a:r>
            <a:r>
              <a:rPr lang="en-US" dirty="0" smtClean="0"/>
              <a:t>(Q)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(t) = .8ln(t)+.4ln(K)+.4ln(L)-.4ln(K)-.4ln(L)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(t) = .8ln(t)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(t) = .8ln(t)/</a:t>
            </a:r>
            <a:r>
              <a:rPr lang="en-US" dirty="0" err="1" smtClean="0"/>
              <a:t>ln</a:t>
            </a:r>
            <a:r>
              <a:rPr lang="en-US" dirty="0" smtClean="0"/>
              <a:t>(t)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= .8, production is Homogeneous of degree .8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&lt; 1 so DRS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82588"/>
            <a:ext cx="7772400" cy="854075"/>
          </a:xfrm>
        </p:spPr>
        <p:txBody>
          <a:bodyPr/>
          <a:lstStyle/>
          <a:p>
            <a:pPr eaLnBrk="1" hangingPunct="1"/>
            <a:r>
              <a:rPr lang="en-US" smtClean="0"/>
              <a:t>Returns to Scale by Elasticity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362456"/>
            <a:ext cx="8535987" cy="5285994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% change in output for a t% increase in all inputs? </a:t>
            </a:r>
          </a:p>
          <a:p>
            <a:pPr eaLnBrk="1" hangingPunct="1"/>
            <a:r>
              <a:rPr lang="en-US" dirty="0" smtClean="0"/>
              <a:t>Generally evaluated at t = 1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CRS: 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err="1" smtClean="0"/>
              <a:t>q,t</a:t>
            </a:r>
            <a:r>
              <a:rPr lang="en-US" dirty="0" smtClean="0"/>
              <a:t> =1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DRS: 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err="1" smtClean="0"/>
              <a:t>q,t</a:t>
            </a:r>
            <a:r>
              <a:rPr lang="en-US" dirty="0" smtClean="0"/>
              <a:t> &lt; 1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IRS: </a:t>
            </a:r>
            <a:r>
              <a:rPr lang="en-US" dirty="0" smtClean="0">
                <a:sym typeface="Symbol"/>
              </a:rPr>
              <a:t></a:t>
            </a:r>
            <a:r>
              <a:rPr lang="en-US" baseline="-25000" dirty="0" err="1" smtClean="0"/>
              <a:t>q,t</a:t>
            </a:r>
            <a:r>
              <a:rPr lang="en-US" dirty="0" smtClean="0"/>
              <a:t> &gt; 1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449385"/>
              </p:ext>
            </p:extLst>
          </p:nvPr>
        </p:nvGraphicFramePr>
        <p:xfrm>
          <a:off x="1194943" y="3102737"/>
          <a:ext cx="5562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8" name="Equation" r:id="rId3" imgW="5562360" imgH="774360" progId="Equation.DSMT4">
                  <p:embed/>
                </p:oleObj>
              </mc:Choice>
              <mc:Fallback>
                <p:oleObj name="Equation" r:id="rId3" imgW="5562360" imgH="77436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943" y="3102737"/>
                        <a:ext cx="55626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769" y="172276"/>
            <a:ext cx="7772400" cy="854075"/>
          </a:xfrm>
        </p:spPr>
        <p:txBody>
          <a:bodyPr/>
          <a:lstStyle/>
          <a:p>
            <a:pPr eaLnBrk="1" hangingPunct="1"/>
            <a:r>
              <a:rPr lang="en-US" dirty="0" smtClean="0"/>
              <a:t>Returns to Scale by Elasticity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60120"/>
            <a:ext cx="8535987" cy="5688330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% change in output for a t% increase in all inputs? Evaluated at t = 1.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this example, RTS varies by K and L.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256282" y="2003171"/>
          <a:ext cx="379412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3" imgW="5448300" imgH="5867400" progId="Equation.DSMT4">
                  <p:embed/>
                </p:oleObj>
              </mc:Choice>
              <mc:Fallback>
                <p:oleObj name="Equation" r:id="rId3" imgW="5448300" imgH="58674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282" y="2003171"/>
                        <a:ext cx="3794125" cy="409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7237"/>
          </a:xfrm>
        </p:spPr>
        <p:txBody>
          <a:bodyPr/>
          <a:lstStyle/>
          <a:p>
            <a:pPr eaLnBrk="1" hangingPunct="1"/>
            <a:r>
              <a:rPr lang="en-US" smtClean="0"/>
              <a:t>Constant Returns to Scale is Special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095375"/>
            <a:ext cx="8229600" cy="5030788"/>
          </a:xfrm>
        </p:spPr>
        <p:txBody>
          <a:bodyPr/>
          <a:lstStyle/>
          <a:p>
            <a:pPr eaLnBrk="1" hangingPunct="1"/>
            <a:r>
              <a:rPr lang="en-US" smtClean="0"/>
              <a:t>Empirically, firms operate at a CRS scale.</a:t>
            </a:r>
          </a:p>
          <a:p>
            <a:pPr eaLnBrk="1" hangingPunct="1"/>
            <a:r>
              <a:rPr lang="en-US" smtClean="0"/>
              <a:t>If a function is HD1, then the first partials will be HD0.</a:t>
            </a:r>
          </a:p>
          <a:p>
            <a:pPr eaLnBrk="1" hangingPunct="1"/>
            <a:r>
              <a:rPr lang="en-US" smtClean="0"/>
              <a:t>If</a:t>
            </a:r>
          </a:p>
          <a:p>
            <a:pPr eaLnBrk="1" hangingPunct="1"/>
            <a:r>
              <a:rPr lang="en-US" smtClean="0"/>
              <a:t>Then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604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510068"/>
              </p:ext>
            </p:extLst>
          </p:nvPr>
        </p:nvGraphicFramePr>
        <p:xfrm>
          <a:off x="1751013" y="2817813"/>
          <a:ext cx="4122737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5" name="Equation" r:id="rId3" imgW="1523880" imgH="1244520" progId="Equation.DSMT4">
                  <p:embed/>
                </p:oleObj>
              </mc:Choice>
              <mc:Fallback>
                <p:oleObj name="Equation" r:id="rId3" imgW="1523880" imgH="12445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2817813"/>
                        <a:ext cx="4122737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/>
          <a:lstStyle/>
          <a:p>
            <a:pPr eaLnBrk="1" hangingPunct="1"/>
            <a:r>
              <a:rPr lang="en-US" smtClean="0"/>
              <a:t>Constant Returns to Scale is Special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063625"/>
            <a:ext cx="8229600" cy="55705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Obviously, if CRS, we can scale by any t &gt; 0</a:t>
            </a:r>
          </a:p>
          <a:p>
            <a:pPr eaLnBrk="1" hangingPunct="1"/>
            <a:r>
              <a:rPr lang="en-US" sz="2800" dirty="0" smtClean="0"/>
              <a:t>But let’s pick a specific scale factor, 1/L:</a:t>
            </a:r>
          </a:p>
          <a:p>
            <a:pPr eaLnBrk="1" hangingPunct="1"/>
            <a:r>
              <a:rPr lang="en-US" sz="2800" dirty="0" smtClean="0"/>
              <a:t>If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Then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Which tells us that if production is CRS, then it is also homothetic. </a:t>
            </a:r>
            <a:r>
              <a:rPr lang="en-US" sz="2800" dirty="0" err="1" smtClean="0"/>
              <a:t>Isoquants</a:t>
            </a:r>
            <a:r>
              <a:rPr lang="en-US" sz="2800" dirty="0" smtClean="0"/>
              <a:t> are radial expansions with the RTS the same along all linear expansion paths.</a:t>
            </a:r>
          </a:p>
        </p:txBody>
      </p:sp>
      <p:graphicFrame>
        <p:nvGraphicFramePr>
          <p:cNvPr id="6144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283236"/>
              </p:ext>
            </p:extLst>
          </p:nvPr>
        </p:nvGraphicFramePr>
        <p:xfrm>
          <a:off x="1587500" y="2376488"/>
          <a:ext cx="4351338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3" imgW="2184120" imgH="1282680" progId="Equation.DSMT4">
                  <p:embed/>
                </p:oleObj>
              </mc:Choice>
              <mc:Fallback>
                <p:oleObj name="Equation" r:id="rId3" imgW="2184120" imgH="12826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2376488"/>
                        <a:ext cx="4351338" cy="255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403225"/>
            <a:ext cx="7772400" cy="782638"/>
          </a:xfrm>
        </p:spPr>
        <p:txBody>
          <a:bodyPr/>
          <a:lstStyle/>
          <a:p>
            <a:pPr eaLnBrk="1" hangingPunct="1"/>
            <a:r>
              <a:rPr lang="en-US" smtClean="0"/>
              <a:t>Constant Returns to Scale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27063" y="1411288"/>
            <a:ext cx="7786687" cy="51943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marginal productivity of any input depends on the ratio of capital and labor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not on the absolute levels of these inputs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Therefore the TRS between K and L depends only on the ratio of K to L, not the scale of operation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That is, increasing all inputs by x% does not affect the TRS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production function will be homothetic (TRS constant along ray from origin)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Geometrically, this means all of the isoquants are radial expansions of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flipV="1">
            <a:off x="1600200" y="3977640"/>
            <a:ext cx="2276856" cy="226917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782638"/>
          </a:xfrm>
        </p:spPr>
        <p:txBody>
          <a:bodyPr/>
          <a:lstStyle/>
          <a:p>
            <a:pPr eaLnBrk="1" hangingPunct="1"/>
            <a:r>
              <a:rPr lang="en-US" smtClean="0"/>
              <a:t>Constant Returns to Scale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619750" y="6032500"/>
            <a:ext cx="327025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i="0">
                <a:solidFill>
                  <a:schemeClr val="tx1"/>
                </a:solidFill>
                <a:latin typeface="Times New Roman" pitchFamily="18" charset="0"/>
              </a:rPr>
              <a:t>L</a:t>
            </a:r>
            <a:endParaRPr lang="en-US" sz="1800" i="0">
              <a:solidFill>
                <a:schemeClr val="tx1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17600" y="3060700"/>
            <a:ext cx="339725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i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63507" name="Rectangle 8"/>
          <p:cNvSpPr>
            <a:spLocks noChangeArrowheads="1"/>
          </p:cNvSpPr>
          <p:nvPr/>
        </p:nvSpPr>
        <p:spPr bwMode="auto">
          <a:xfrm>
            <a:off x="533400" y="16764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i="0" dirty="0">
                <a:solidFill>
                  <a:schemeClr val="tx1"/>
                </a:solidFill>
                <a:latin typeface="+mn-lt"/>
              </a:rPr>
              <a:t>Along a ray from the origin (constant K/L)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</a:t>
            </a:r>
            <a:r>
              <a:rPr lang="en-US" sz="3200" i="0" dirty="0">
                <a:solidFill>
                  <a:schemeClr val="tx1"/>
                </a:solidFill>
                <a:latin typeface="+mn-lt"/>
              </a:rPr>
              <a:t> the </a:t>
            </a:r>
            <a:r>
              <a:rPr lang="en-US" sz="3200" i="0" dirty="0" smtClean="0">
                <a:solidFill>
                  <a:schemeClr val="tx1"/>
                </a:solidFill>
                <a:latin typeface="+mn-lt"/>
              </a:rPr>
              <a:t>TRS </a:t>
            </a:r>
            <a:r>
              <a:rPr lang="en-US" sz="3200" i="0" dirty="0">
                <a:solidFill>
                  <a:schemeClr val="tx1"/>
                </a:solidFill>
                <a:latin typeface="+mn-lt"/>
              </a:rPr>
              <a:t>will be the same on all isoquants</a:t>
            </a:r>
          </a:p>
        </p:txBody>
      </p:sp>
      <p:sp>
        <p:nvSpPr>
          <p:cNvPr id="63497" name="Text Box 10"/>
          <p:cNvSpPr txBox="1">
            <a:spLocks noChangeArrowheads="1"/>
          </p:cNvSpPr>
          <p:nvPr/>
        </p:nvSpPr>
        <p:spPr bwMode="auto">
          <a:xfrm>
            <a:off x="4800600" y="4876800"/>
            <a:ext cx="990600" cy="3365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i="0" dirty="0">
                <a:solidFill>
                  <a:srgbClr val="177B21"/>
                </a:solidFill>
                <a:latin typeface="+mj-lt"/>
              </a:rPr>
              <a:t>q = 3</a:t>
            </a:r>
          </a:p>
        </p:txBody>
      </p:sp>
      <p:sp>
        <p:nvSpPr>
          <p:cNvPr id="63498" name="Text Box 12"/>
          <p:cNvSpPr txBox="1">
            <a:spLocks noChangeArrowheads="1"/>
          </p:cNvSpPr>
          <p:nvPr/>
        </p:nvSpPr>
        <p:spPr bwMode="auto">
          <a:xfrm>
            <a:off x="4419600" y="5257800"/>
            <a:ext cx="990600" cy="3365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i="0" dirty="0">
                <a:solidFill>
                  <a:srgbClr val="177B21"/>
                </a:solidFill>
                <a:latin typeface="+mj-lt"/>
              </a:rPr>
              <a:t>q = 2</a:t>
            </a:r>
          </a:p>
        </p:txBody>
      </p:sp>
      <p:sp>
        <p:nvSpPr>
          <p:cNvPr id="63499" name="Line 14"/>
          <p:cNvSpPr>
            <a:spLocks noChangeShapeType="1"/>
          </p:cNvSpPr>
          <p:nvPr/>
        </p:nvSpPr>
        <p:spPr bwMode="auto">
          <a:xfrm>
            <a:off x="1981200" y="4724400"/>
            <a:ext cx="990600" cy="990600"/>
          </a:xfrm>
          <a:prstGeom prst="line">
            <a:avLst/>
          </a:prstGeom>
          <a:noFill/>
          <a:ln w="28575">
            <a:solidFill>
              <a:srgbClr val="5D0D8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01" name="Text Box 22"/>
          <p:cNvSpPr txBox="1">
            <a:spLocks noChangeArrowheads="1"/>
          </p:cNvSpPr>
          <p:nvPr/>
        </p:nvSpPr>
        <p:spPr bwMode="auto">
          <a:xfrm>
            <a:off x="4038600" y="5562600"/>
            <a:ext cx="990600" cy="3365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i="0" dirty="0">
                <a:solidFill>
                  <a:srgbClr val="177B21"/>
                </a:solidFill>
                <a:latin typeface="+mj-lt"/>
              </a:rPr>
              <a:t>q = 1</a:t>
            </a:r>
          </a:p>
        </p:txBody>
      </p:sp>
      <p:sp>
        <p:nvSpPr>
          <p:cNvPr id="63502" name="Text Box 24"/>
          <p:cNvSpPr txBox="1">
            <a:spLocks noChangeArrowheads="1"/>
          </p:cNvSpPr>
          <p:nvPr/>
        </p:nvSpPr>
        <p:spPr bwMode="auto">
          <a:xfrm>
            <a:off x="5029200" y="3500438"/>
            <a:ext cx="3422650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i="0" dirty="0">
                <a:solidFill>
                  <a:schemeClr val="tx1"/>
                </a:solidFill>
                <a:latin typeface="+mj-lt"/>
              </a:rPr>
              <a:t>The isoquants are equally</a:t>
            </a:r>
          </a:p>
          <a:p>
            <a:pPr algn="l"/>
            <a:r>
              <a:rPr lang="en-US" i="0" dirty="0">
                <a:solidFill>
                  <a:schemeClr val="tx1"/>
                </a:solidFill>
                <a:latin typeface="+mj-lt"/>
              </a:rPr>
              <a:t>spaced as output expands</a:t>
            </a:r>
          </a:p>
        </p:txBody>
      </p:sp>
      <p:sp>
        <p:nvSpPr>
          <p:cNvPr id="63503" name="Line 27"/>
          <p:cNvSpPr>
            <a:spLocks noChangeShapeType="1"/>
          </p:cNvSpPr>
          <p:nvPr/>
        </p:nvSpPr>
        <p:spPr bwMode="auto">
          <a:xfrm>
            <a:off x="2362200" y="4419600"/>
            <a:ext cx="990600" cy="990600"/>
          </a:xfrm>
          <a:prstGeom prst="line">
            <a:avLst/>
          </a:prstGeom>
          <a:noFill/>
          <a:ln w="28575">
            <a:solidFill>
              <a:srgbClr val="5D0D8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05" name="Line 30"/>
          <p:cNvSpPr>
            <a:spLocks noChangeShapeType="1"/>
          </p:cNvSpPr>
          <p:nvPr/>
        </p:nvSpPr>
        <p:spPr bwMode="auto">
          <a:xfrm>
            <a:off x="2743200" y="4114800"/>
            <a:ext cx="990600" cy="990600"/>
          </a:xfrm>
          <a:prstGeom prst="line">
            <a:avLst/>
          </a:prstGeom>
          <a:noFill/>
          <a:ln w="28575">
            <a:solidFill>
              <a:srgbClr val="5D0D8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734056" y="3419856"/>
            <a:ext cx="2020824" cy="1682496"/>
          </a:xfrm>
          <a:custGeom>
            <a:avLst/>
            <a:gdLst>
              <a:gd name="connsiteX0" fmla="*/ 0 w 2020824"/>
              <a:gd name="connsiteY0" fmla="*/ 0 h 1682496"/>
              <a:gd name="connsiteX1" fmla="*/ 594360 w 2020824"/>
              <a:gd name="connsiteY1" fmla="*/ 1234440 h 1682496"/>
              <a:gd name="connsiteX2" fmla="*/ 2020824 w 2020824"/>
              <a:gd name="connsiteY2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824" h="1682496">
                <a:moveTo>
                  <a:pt x="0" y="0"/>
                </a:moveTo>
                <a:cubicBezTo>
                  <a:pt x="128778" y="477012"/>
                  <a:pt x="257556" y="954024"/>
                  <a:pt x="594360" y="1234440"/>
                </a:cubicBezTo>
                <a:cubicBezTo>
                  <a:pt x="931164" y="1514856"/>
                  <a:pt x="1475994" y="1598676"/>
                  <a:pt x="2020824" y="1682496"/>
                </a:cubicBezTo>
              </a:path>
            </a:pathLst>
          </a:custGeom>
          <a:ln w="28575">
            <a:solidFill>
              <a:srgbClr val="190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92680" y="3782568"/>
            <a:ext cx="2020824" cy="1682496"/>
          </a:xfrm>
          <a:custGeom>
            <a:avLst/>
            <a:gdLst>
              <a:gd name="connsiteX0" fmla="*/ 0 w 2020824"/>
              <a:gd name="connsiteY0" fmla="*/ 0 h 1682496"/>
              <a:gd name="connsiteX1" fmla="*/ 594360 w 2020824"/>
              <a:gd name="connsiteY1" fmla="*/ 1234440 h 1682496"/>
              <a:gd name="connsiteX2" fmla="*/ 2020824 w 2020824"/>
              <a:gd name="connsiteY2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824" h="1682496">
                <a:moveTo>
                  <a:pt x="0" y="0"/>
                </a:moveTo>
                <a:cubicBezTo>
                  <a:pt x="128778" y="477012"/>
                  <a:pt x="257556" y="954024"/>
                  <a:pt x="594360" y="1234440"/>
                </a:cubicBezTo>
                <a:cubicBezTo>
                  <a:pt x="931164" y="1514856"/>
                  <a:pt x="1475994" y="1598676"/>
                  <a:pt x="2020824" y="1682496"/>
                </a:cubicBezTo>
              </a:path>
            </a:pathLst>
          </a:custGeom>
          <a:ln w="28575">
            <a:solidFill>
              <a:srgbClr val="190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026920" y="4093464"/>
            <a:ext cx="2020824" cy="1682496"/>
          </a:xfrm>
          <a:custGeom>
            <a:avLst/>
            <a:gdLst>
              <a:gd name="connsiteX0" fmla="*/ 0 w 2020824"/>
              <a:gd name="connsiteY0" fmla="*/ 0 h 1682496"/>
              <a:gd name="connsiteX1" fmla="*/ 594360 w 2020824"/>
              <a:gd name="connsiteY1" fmla="*/ 1234440 h 1682496"/>
              <a:gd name="connsiteX2" fmla="*/ 2020824 w 2020824"/>
              <a:gd name="connsiteY2" fmla="*/ 1682496 h 1682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824" h="1682496">
                <a:moveTo>
                  <a:pt x="0" y="0"/>
                </a:moveTo>
                <a:cubicBezTo>
                  <a:pt x="128778" y="477012"/>
                  <a:pt x="257556" y="954024"/>
                  <a:pt x="594360" y="1234440"/>
                </a:cubicBezTo>
                <a:cubicBezTo>
                  <a:pt x="931164" y="1514856"/>
                  <a:pt x="1475994" y="1598676"/>
                  <a:pt x="2020824" y="1682496"/>
                </a:cubicBezTo>
              </a:path>
            </a:pathLst>
          </a:custGeom>
          <a:ln w="28575">
            <a:solidFill>
              <a:srgbClr val="190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651" y="274638"/>
            <a:ext cx="872933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Economies of Scale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Returns to Scale)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the real world, firms rarely scale up or down all inputs (e.g. management does not typically scale up with production).</a:t>
            </a:r>
          </a:p>
          <a:p>
            <a:pPr eaLnBrk="1" hangingPunct="1"/>
            <a:r>
              <a:rPr lang="en-US" dirty="0" smtClean="0"/>
              <a:t>Economies of scale: %</a:t>
            </a:r>
            <a:r>
              <a:rPr lang="el-GR" dirty="0" smtClean="0">
                <a:cs typeface="Arial" charset="0"/>
              </a:rPr>
              <a:t>Δ</a:t>
            </a:r>
            <a:r>
              <a:rPr lang="en-US" dirty="0" smtClean="0">
                <a:cs typeface="Arial" charset="0"/>
              </a:rPr>
              <a:t>LRAC/%</a:t>
            </a:r>
            <a:r>
              <a:rPr lang="el-GR" dirty="0" smtClean="0">
                <a:cs typeface="Arial" charset="0"/>
              </a:rPr>
              <a:t>Δ</a:t>
            </a:r>
            <a:r>
              <a:rPr lang="en-US" dirty="0" smtClean="0">
                <a:cs typeface="Arial" charset="0"/>
              </a:rPr>
              <a:t>Q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Economies of scale if &lt; 0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Diseconomies of scale if &gt; 0</a:t>
            </a:r>
            <a:endParaRPr lang="el-GR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2088"/>
            <a:ext cx="7772400" cy="782637"/>
          </a:xfrm>
        </p:spPr>
        <p:txBody>
          <a:bodyPr/>
          <a:lstStyle/>
          <a:p>
            <a:pPr eaLnBrk="1" hangingPunct="1"/>
            <a:r>
              <a:rPr lang="en-US" smtClean="0"/>
              <a:t>Elasticity of Substitution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27000" y="946150"/>
            <a:ext cx="8899525" cy="56880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</a:t>
            </a:r>
            <a:r>
              <a:rPr lang="en-US" sz="2400" u="sng" dirty="0" smtClean="0"/>
              <a:t>elasticity of substitution (</a:t>
            </a:r>
            <a:r>
              <a:rPr lang="en-US" sz="2400" u="sng" dirty="0" smtClean="0">
                <a:sym typeface="Symbol" pitchFamily="18" charset="2"/>
              </a:rPr>
              <a:t>)</a:t>
            </a:r>
            <a:r>
              <a:rPr lang="en-US" sz="2400" dirty="0" smtClean="0">
                <a:sym typeface="Symbol" pitchFamily="18" charset="2"/>
              </a:rPr>
              <a:t> measures the proportionate change in K/L relative to the proportionate change in the TRS along an isoquant</a:t>
            </a: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And as was demonstrated earlier, elasticity is the effect of a change in one log on another.</a:t>
            </a: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/>
              <a:t>The value of </a:t>
            </a:r>
            <a:r>
              <a:rPr lang="en-US" sz="2400" dirty="0" smtClean="0">
                <a:sym typeface="Symbol" pitchFamily="18" charset="2"/>
              </a:rPr>
              <a:t> will always be positive because K/L and TRS move in the same direction</a:t>
            </a: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793352"/>
              </p:ext>
            </p:extLst>
          </p:nvPr>
        </p:nvGraphicFramePr>
        <p:xfrm>
          <a:off x="2249488" y="2097088"/>
          <a:ext cx="3340100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Equation" r:id="rId3" imgW="1765080" imgH="1777680" progId="Equation.DSMT4">
                  <p:embed/>
                </p:oleObj>
              </mc:Choice>
              <mc:Fallback>
                <p:oleObj name="Equation" r:id="rId3" imgW="1765080" imgH="17776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2097088"/>
                        <a:ext cx="3340100" cy="342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782638"/>
          </a:xfrm>
        </p:spPr>
        <p:txBody>
          <a:bodyPr/>
          <a:lstStyle/>
          <a:p>
            <a:pPr eaLnBrk="1" hangingPunct="1"/>
            <a:r>
              <a:rPr lang="en-US" smtClean="0"/>
              <a:t>Elasticity of Substitution</a:t>
            </a:r>
          </a:p>
        </p:txBody>
      </p:sp>
      <p:sp>
        <p:nvSpPr>
          <p:cNvPr id="66563" name="Line 5"/>
          <p:cNvSpPr>
            <a:spLocks noChangeShapeType="1"/>
          </p:cNvSpPr>
          <p:nvPr/>
        </p:nvSpPr>
        <p:spPr bwMode="auto">
          <a:xfrm>
            <a:off x="1600200" y="342900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4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5067300" y="6018490"/>
            <a:ext cx="282450" cy="36933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800" i="0" dirty="0" smtClean="0">
                <a:solidFill>
                  <a:schemeClr val="tx1"/>
                </a:solidFill>
                <a:latin typeface="+mj-lt"/>
              </a:rPr>
              <a:t>L</a:t>
            </a:r>
            <a:endParaRPr lang="en-US" sz="1800" i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566" name="Text Box 8"/>
          <p:cNvSpPr txBox="1">
            <a:spLocks noChangeArrowheads="1"/>
          </p:cNvSpPr>
          <p:nvPr/>
        </p:nvSpPr>
        <p:spPr bwMode="auto">
          <a:xfrm>
            <a:off x="1135017" y="3060978"/>
            <a:ext cx="304891" cy="36933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i="0" dirty="0">
                <a:solidFill>
                  <a:schemeClr val="tx1"/>
                </a:solidFill>
                <a:latin typeface="+mj-lt"/>
              </a:rPr>
              <a:t>K</a:t>
            </a:r>
          </a:p>
        </p:txBody>
      </p:sp>
      <p:sp>
        <p:nvSpPr>
          <p:cNvPr id="66567" name="Freeform 9"/>
          <p:cNvSpPr>
            <a:spLocks/>
          </p:cNvSpPr>
          <p:nvPr/>
        </p:nvSpPr>
        <p:spPr bwMode="auto">
          <a:xfrm>
            <a:off x="1905000" y="3581400"/>
            <a:ext cx="2438400" cy="1981200"/>
          </a:xfrm>
          <a:custGeom>
            <a:avLst/>
            <a:gdLst>
              <a:gd name="T0" fmla="*/ 0 w 1488"/>
              <a:gd name="T1" fmla="*/ 0 h 1248"/>
              <a:gd name="T2" fmla="*/ 2147483647 w 1488"/>
              <a:gd name="T3" fmla="*/ 2147483647 h 1248"/>
              <a:gd name="T4" fmla="*/ 2147483647 w 1488"/>
              <a:gd name="T5" fmla="*/ 2147483647 h 1248"/>
              <a:gd name="T6" fmla="*/ 0 60000 65536"/>
              <a:gd name="T7" fmla="*/ 0 60000 65536"/>
              <a:gd name="T8" fmla="*/ 0 60000 65536"/>
              <a:gd name="T9" fmla="*/ 0 w 1488"/>
              <a:gd name="T10" fmla="*/ 0 h 1248"/>
              <a:gd name="T11" fmla="*/ 1488 w 1488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248">
                <a:moveTo>
                  <a:pt x="0" y="0"/>
                </a:moveTo>
                <a:cubicBezTo>
                  <a:pt x="92" y="376"/>
                  <a:pt x="184" y="752"/>
                  <a:pt x="432" y="960"/>
                </a:cubicBezTo>
                <a:cubicBezTo>
                  <a:pt x="680" y="1168"/>
                  <a:pt x="1084" y="1208"/>
                  <a:pt x="1488" y="1248"/>
                </a:cubicBezTo>
              </a:path>
            </a:pathLst>
          </a:custGeom>
          <a:noFill/>
          <a:ln w="28575" cap="flat" cmpd="sng">
            <a:solidFill>
              <a:srgbClr val="190D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6568" name="Group 43"/>
          <p:cNvGrpSpPr>
            <a:grpSpLocks/>
          </p:cNvGrpSpPr>
          <p:nvPr/>
        </p:nvGrpSpPr>
        <p:grpSpPr bwMode="auto">
          <a:xfrm>
            <a:off x="685800" y="1676400"/>
            <a:ext cx="8001000" cy="4152900"/>
            <a:chOff x="432" y="960"/>
            <a:chExt cx="5040" cy="2712"/>
          </a:xfrm>
        </p:grpSpPr>
        <p:sp>
          <p:nvSpPr>
            <p:cNvPr id="66586" name="Rectangle 11"/>
            <p:cNvSpPr>
              <a:spLocks noChangeArrowheads="1"/>
            </p:cNvSpPr>
            <p:nvPr/>
          </p:nvSpPr>
          <p:spPr bwMode="auto">
            <a:xfrm>
              <a:off x="432" y="960"/>
              <a:ext cx="504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  <a:buFontTx/>
                <a:buChar char="•"/>
              </a:pPr>
              <a:r>
                <a:rPr lang="en-US" i="0">
                  <a:solidFill>
                    <a:schemeClr val="tx1"/>
                  </a:solidFill>
                </a:rPr>
                <a:t>Both RTS and K/L will change as we move from point </a:t>
              </a:r>
              <a:r>
                <a:rPr lang="en-US">
                  <a:solidFill>
                    <a:schemeClr val="tx1"/>
                  </a:solidFill>
                </a:rPr>
                <a:t>A</a:t>
              </a:r>
              <a:r>
                <a:rPr lang="en-US" i="0">
                  <a:solidFill>
                    <a:schemeClr val="tx1"/>
                  </a:solidFill>
                </a:rPr>
                <a:t> to point </a:t>
              </a:r>
              <a:r>
                <a:rPr lang="en-US">
                  <a:solidFill>
                    <a:schemeClr val="tx1"/>
                  </a:solidFill>
                </a:rPr>
                <a:t>B</a:t>
              </a:r>
              <a:endParaRPr lang="en-US" i="0">
                <a:solidFill>
                  <a:schemeClr val="tx1"/>
                </a:solidFill>
              </a:endParaRPr>
            </a:p>
          </p:txBody>
        </p:sp>
        <p:sp>
          <p:nvSpPr>
            <p:cNvPr id="66587" name="Oval 20"/>
            <p:cNvSpPr>
              <a:spLocks noChangeArrowheads="1"/>
            </p:cNvSpPr>
            <p:nvPr/>
          </p:nvSpPr>
          <p:spPr bwMode="auto">
            <a:xfrm>
              <a:off x="1536" y="3120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588" name="Oval 21"/>
            <p:cNvSpPr>
              <a:spLocks noChangeArrowheads="1"/>
            </p:cNvSpPr>
            <p:nvPr/>
          </p:nvSpPr>
          <p:spPr bwMode="auto">
            <a:xfrm>
              <a:off x="2112" y="3408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6589" name="Text Box 22"/>
            <p:cNvSpPr txBox="1">
              <a:spLocks noChangeArrowheads="1"/>
            </p:cNvSpPr>
            <p:nvPr/>
          </p:nvSpPr>
          <p:spPr bwMode="auto">
            <a:xfrm>
              <a:off x="1392" y="2877"/>
              <a:ext cx="336" cy="2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600" i="0" dirty="0">
                  <a:solidFill>
                    <a:schemeClr val="tx1"/>
                  </a:solidFill>
                  <a:latin typeface="+mj-lt"/>
                </a:rPr>
                <a:t>A</a:t>
              </a:r>
            </a:p>
          </p:txBody>
        </p:sp>
        <p:sp>
          <p:nvSpPr>
            <p:cNvPr id="66590" name="Text Box 23"/>
            <p:cNvSpPr txBox="1">
              <a:spLocks noChangeArrowheads="1"/>
            </p:cNvSpPr>
            <p:nvPr/>
          </p:nvSpPr>
          <p:spPr bwMode="auto">
            <a:xfrm>
              <a:off x="1968" y="3452"/>
              <a:ext cx="336" cy="2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600" i="0" dirty="0" smtClean="0">
                  <a:solidFill>
                    <a:schemeClr val="tx1"/>
                  </a:solidFill>
                  <a:latin typeface="+mj-lt"/>
                </a:rPr>
                <a:t>B</a:t>
              </a:r>
              <a:endParaRPr lang="en-US" sz="1600" i="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66569" name="Text Box 24"/>
          <p:cNvSpPr txBox="1">
            <a:spLocks noChangeArrowheads="1"/>
          </p:cNvSpPr>
          <p:nvPr/>
        </p:nvSpPr>
        <p:spPr bwMode="auto">
          <a:xfrm>
            <a:off x="4384496" y="5409198"/>
            <a:ext cx="660757" cy="33855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i="0" dirty="0">
                <a:solidFill>
                  <a:schemeClr val="tx1"/>
                </a:solidFill>
                <a:latin typeface="+mj-lt"/>
              </a:rPr>
              <a:t>q = q</a:t>
            </a:r>
            <a:r>
              <a:rPr lang="en-US" sz="1600" i="0" baseline="-25000" dirty="0">
                <a:solidFill>
                  <a:schemeClr val="tx1"/>
                </a:solidFill>
                <a:latin typeface="+mj-lt"/>
              </a:rPr>
              <a:t>0</a:t>
            </a:r>
            <a:endParaRPr lang="en-US" sz="1600" i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580" name="Line 26"/>
          <p:cNvSpPr>
            <a:spLocks noChangeShapeType="1"/>
          </p:cNvSpPr>
          <p:nvPr/>
        </p:nvSpPr>
        <p:spPr bwMode="auto">
          <a:xfrm>
            <a:off x="2761489" y="5321808"/>
            <a:ext cx="1453896" cy="301752"/>
          </a:xfrm>
          <a:prstGeom prst="line">
            <a:avLst/>
          </a:prstGeom>
          <a:noFill/>
          <a:ln w="22225">
            <a:solidFill>
              <a:srgbClr val="5D0D8F"/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6581" name="Line 25"/>
          <p:cNvSpPr>
            <a:spLocks noChangeShapeType="1"/>
          </p:cNvSpPr>
          <p:nvPr/>
        </p:nvSpPr>
        <p:spPr bwMode="auto">
          <a:xfrm>
            <a:off x="1975104" y="4453128"/>
            <a:ext cx="859536" cy="969264"/>
          </a:xfrm>
          <a:prstGeom prst="line">
            <a:avLst/>
          </a:prstGeom>
          <a:noFill/>
          <a:ln w="22225">
            <a:solidFill>
              <a:srgbClr val="5D0D8F"/>
            </a:solidFill>
            <a:prstDash val="dash"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6582" name="Text Box 29"/>
          <p:cNvSpPr txBox="1">
            <a:spLocks noChangeArrowheads="1"/>
          </p:cNvSpPr>
          <p:nvPr/>
        </p:nvSpPr>
        <p:spPr bwMode="auto">
          <a:xfrm>
            <a:off x="2981383" y="4329113"/>
            <a:ext cx="564877" cy="3386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0" dirty="0" smtClean="0">
                <a:solidFill>
                  <a:srgbClr val="7B332D"/>
                </a:solidFill>
                <a:latin typeface="+mj-lt"/>
              </a:rPr>
              <a:t>TRS</a:t>
            </a:r>
            <a:r>
              <a:rPr lang="en-US" sz="1600" i="0" baseline="-25000" dirty="0" smtClean="0">
                <a:solidFill>
                  <a:srgbClr val="7B332D"/>
                </a:solidFill>
                <a:latin typeface="+mj-lt"/>
              </a:rPr>
              <a:t>A</a:t>
            </a:r>
            <a:endParaRPr lang="en-US" sz="1600" i="0" dirty="0">
              <a:solidFill>
                <a:srgbClr val="7B332D"/>
              </a:solidFill>
              <a:latin typeface="+mj-lt"/>
            </a:endParaRPr>
          </a:p>
        </p:txBody>
      </p:sp>
      <p:sp>
        <p:nvSpPr>
          <p:cNvPr id="66583" name="Line 30"/>
          <p:cNvSpPr>
            <a:spLocks noChangeShapeType="1"/>
          </p:cNvSpPr>
          <p:nvPr/>
        </p:nvSpPr>
        <p:spPr bwMode="auto">
          <a:xfrm flipH="1">
            <a:off x="2521822" y="4637275"/>
            <a:ext cx="536154" cy="308162"/>
          </a:xfrm>
          <a:prstGeom prst="line">
            <a:avLst/>
          </a:prstGeom>
          <a:noFill/>
          <a:ln w="19050">
            <a:solidFill>
              <a:srgbClr val="7B332D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584" name="Text Box 31"/>
          <p:cNvSpPr txBox="1">
            <a:spLocks noChangeArrowheads="1"/>
          </p:cNvSpPr>
          <p:nvPr/>
        </p:nvSpPr>
        <p:spPr bwMode="auto">
          <a:xfrm>
            <a:off x="4130285" y="4791355"/>
            <a:ext cx="561685" cy="3386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0" dirty="0" smtClean="0">
                <a:solidFill>
                  <a:srgbClr val="7B332D"/>
                </a:solidFill>
                <a:latin typeface="+mj-lt"/>
              </a:rPr>
              <a:t>TRS</a:t>
            </a:r>
            <a:r>
              <a:rPr lang="en-US" sz="1600" i="0" baseline="-25000" dirty="0" smtClean="0">
                <a:solidFill>
                  <a:srgbClr val="7B332D"/>
                </a:solidFill>
                <a:latin typeface="+mj-lt"/>
              </a:rPr>
              <a:t>B</a:t>
            </a:r>
            <a:endParaRPr lang="en-US" sz="1600" i="0" dirty="0">
              <a:solidFill>
                <a:srgbClr val="7B332D"/>
              </a:solidFill>
              <a:latin typeface="+mj-lt"/>
            </a:endParaRPr>
          </a:p>
        </p:txBody>
      </p:sp>
      <p:sp>
        <p:nvSpPr>
          <p:cNvPr id="66585" name="Line 32"/>
          <p:cNvSpPr>
            <a:spLocks noChangeShapeType="1"/>
          </p:cNvSpPr>
          <p:nvPr/>
        </p:nvSpPr>
        <p:spPr bwMode="auto">
          <a:xfrm flipH="1">
            <a:off x="3440944" y="5022477"/>
            <a:ext cx="689341" cy="385202"/>
          </a:xfrm>
          <a:prstGeom prst="line">
            <a:avLst/>
          </a:prstGeom>
          <a:noFill/>
          <a:ln w="19050">
            <a:solidFill>
              <a:srgbClr val="7B332D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74" name="Line 27"/>
          <p:cNvSpPr>
            <a:spLocks noChangeShapeType="1"/>
          </p:cNvSpPr>
          <p:nvPr/>
        </p:nvSpPr>
        <p:spPr bwMode="auto">
          <a:xfrm flipV="1">
            <a:off x="1600200" y="5020056"/>
            <a:ext cx="859536" cy="122358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6575" name="Line 28"/>
          <p:cNvSpPr>
            <a:spLocks noChangeShapeType="1"/>
          </p:cNvSpPr>
          <p:nvPr/>
        </p:nvSpPr>
        <p:spPr bwMode="auto">
          <a:xfrm flipV="1">
            <a:off x="1600200" y="5481638"/>
            <a:ext cx="1752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576" name="Text Box 33"/>
          <p:cNvSpPr txBox="1">
            <a:spLocks noChangeArrowheads="1"/>
          </p:cNvSpPr>
          <p:nvPr/>
        </p:nvSpPr>
        <p:spPr bwMode="auto">
          <a:xfrm>
            <a:off x="2057400" y="5407026"/>
            <a:ext cx="661988" cy="3381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0" dirty="0">
                <a:solidFill>
                  <a:srgbClr val="394DA3"/>
                </a:solidFill>
                <a:latin typeface="+mj-lt"/>
              </a:rPr>
              <a:t>(K/L)</a:t>
            </a:r>
            <a:r>
              <a:rPr lang="en-US" sz="1600" i="0" baseline="-25000" dirty="0">
                <a:solidFill>
                  <a:srgbClr val="394DA3"/>
                </a:solidFill>
                <a:latin typeface="+mj-lt"/>
              </a:rPr>
              <a:t>A</a:t>
            </a:r>
            <a:endParaRPr lang="en-US" sz="1600" i="0" dirty="0">
              <a:solidFill>
                <a:srgbClr val="394DA3"/>
              </a:solidFill>
              <a:latin typeface="+mj-lt"/>
            </a:endParaRPr>
          </a:p>
        </p:txBody>
      </p:sp>
      <p:sp>
        <p:nvSpPr>
          <p:cNvPr id="66577" name="Freeform 37"/>
          <p:cNvSpPr>
            <a:spLocks/>
          </p:cNvSpPr>
          <p:nvPr/>
        </p:nvSpPr>
        <p:spPr bwMode="auto">
          <a:xfrm>
            <a:off x="2362200" y="5253038"/>
            <a:ext cx="762000" cy="914400"/>
          </a:xfrm>
          <a:custGeom>
            <a:avLst/>
            <a:gdLst>
              <a:gd name="T0" fmla="*/ 0 w 192"/>
              <a:gd name="T1" fmla="*/ 0 h 240"/>
              <a:gd name="T2" fmla="*/ 14063 w 192"/>
              <a:gd name="T3" fmla="*/ 7632 h 240"/>
              <a:gd name="T4" fmla="*/ 18750 w 192"/>
              <a:gd name="T5" fmla="*/ 19106 h 240"/>
              <a:gd name="T6" fmla="*/ 0 60000 65536"/>
              <a:gd name="T7" fmla="*/ 0 60000 65536"/>
              <a:gd name="T8" fmla="*/ 0 60000 65536"/>
              <a:gd name="T9" fmla="*/ 0 w 192"/>
              <a:gd name="T10" fmla="*/ 0 h 240"/>
              <a:gd name="T11" fmla="*/ 192 w 19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40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184" y="188"/>
                  <a:pt x="192" y="240"/>
                </a:cubicBezTo>
              </a:path>
            </a:pathLst>
          </a:custGeom>
          <a:noFill/>
          <a:ln w="12700" cap="flat" cmpd="sng">
            <a:solidFill>
              <a:srgbClr val="394DA3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578" name="Text Box 38"/>
          <p:cNvSpPr txBox="1">
            <a:spLocks noChangeArrowheads="1"/>
          </p:cNvSpPr>
          <p:nvPr/>
        </p:nvSpPr>
        <p:spPr bwMode="auto">
          <a:xfrm>
            <a:off x="2209800" y="5864226"/>
            <a:ext cx="657225" cy="3381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0" dirty="0">
                <a:solidFill>
                  <a:srgbClr val="DC00DC"/>
                </a:solidFill>
                <a:latin typeface="+mj-lt"/>
              </a:rPr>
              <a:t>(K/L)</a:t>
            </a:r>
            <a:r>
              <a:rPr lang="en-US" sz="1600" i="0" baseline="-25000" dirty="0">
                <a:solidFill>
                  <a:srgbClr val="DC00DC"/>
                </a:solidFill>
                <a:latin typeface="+mj-lt"/>
              </a:rPr>
              <a:t>B</a:t>
            </a:r>
            <a:endParaRPr lang="en-US" sz="1600" i="0" dirty="0">
              <a:solidFill>
                <a:srgbClr val="DC00DC"/>
              </a:solidFill>
              <a:latin typeface="+mj-lt"/>
            </a:endParaRPr>
          </a:p>
        </p:txBody>
      </p:sp>
      <p:sp>
        <p:nvSpPr>
          <p:cNvPr id="66579" name="Freeform 39"/>
          <p:cNvSpPr>
            <a:spLocks/>
          </p:cNvSpPr>
          <p:nvPr/>
        </p:nvSpPr>
        <p:spPr bwMode="auto">
          <a:xfrm>
            <a:off x="2667000" y="5786438"/>
            <a:ext cx="304800" cy="457200"/>
          </a:xfrm>
          <a:custGeom>
            <a:avLst/>
            <a:gdLst>
              <a:gd name="T0" fmla="*/ 0 w 192"/>
              <a:gd name="T1" fmla="*/ 0 h 240"/>
              <a:gd name="T2" fmla="*/ 144 w 192"/>
              <a:gd name="T3" fmla="*/ 239 h 240"/>
              <a:gd name="T4" fmla="*/ 192 w 192"/>
              <a:gd name="T5" fmla="*/ 598 h 240"/>
              <a:gd name="T6" fmla="*/ 0 60000 65536"/>
              <a:gd name="T7" fmla="*/ 0 60000 65536"/>
              <a:gd name="T8" fmla="*/ 0 60000 65536"/>
              <a:gd name="T9" fmla="*/ 0 w 192"/>
              <a:gd name="T10" fmla="*/ 0 h 240"/>
              <a:gd name="T11" fmla="*/ 192 w 19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40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184" y="188"/>
                  <a:pt x="192" y="240"/>
                </a:cubicBezTo>
              </a:path>
            </a:pathLst>
          </a:custGeom>
          <a:noFill/>
          <a:ln w="12700" cap="flat" cmpd="sng">
            <a:solidFill>
              <a:srgbClr val="DC00DC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572" name="Text Box 41"/>
          <p:cNvSpPr txBox="1">
            <a:spLocks noChangeArrowheads="1"/>
          </p:cNvSpPr>
          <p:nvPr/>
        </p:nvSpPr>
        <p:spPr bwMode="auto">
          <a:xfrm>
            <a:off x="5105400" y="2921000"/>
            <a:ext cx="2884572" cy="89255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Symbol" pitchFamily="18" charset="2"/>
              <a:buNone/>
            </a:pPr>
            <a:r>
              <a:rPr lang="en-US" sz="2800" i="0" dirty="0">
                <a:solidFill>
                  <a:srgbClr val="177B21"/>
                </a:solidFill>
                <a:latin typeface="+mj-lt"/>
                <a:sym typeface="Symbol" pitchFamily="18" charset="2"/>
              </a:rPr>
              <a:t></a:t>
            </a:r>
            <a:r>
              <a:rPr lang="en-US" i="0" dirty="0">
                <a:solidFill>
                  <a:srgbClr val="177B21"/>
                </a:solidFill>
                <a:latin typeface="+mj-lt"/>
                <a:sym typeface="Symbol" pitchFamily="18" charset="2"/>
              </a:rPr>
              <a:t> is the ratio of these</a:t>
            </a:r>
          </a:p>
          <a:p>
            <a:pPr algn="l">
              <a:buFont typeface="Symbol" pitchFamily="18" charset="2"/>
              <a:buNone/>
            </a:pPr>
            <a:r>
              <a:rPr lang="en-US" i="0" dirty="0">
                <a:solidFill>
                  <a:srgbClr val="177B21"/>
                </a:solidFill>
                <a:latin typeface="+mj-lt"/>
                <a:sym typeface="Symbol" pitchFamily="18" charset="2"/>
              </a:rPr>
              <a:t>proportional changes</a:t>
            </a:r>
          </a:p>
        </p:txBody>
      </p:sp>
      <p:sp>
        <p:nvSpPr>
          <p:cNvPr id="66573" name="Text Box 42"/>
          <p:cNvSpPr txBox="1">
            <a:spLocks noChangeArrowheads="1"/>
          </p:cNvSpPr>
          <p:nvPr/>
        </p:nvSpPr>
        <p:spPr bwMode="auto">
          <a:xfrm>
            <a:off x="5943600" y="4140200"/>
            <a:ext cx="2200731" cy="126188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Clr>
                <a:srgbClr val="007572"/>
              </a:buClr>
              <a:buSzPts val="3200"/>
              <a:buFont typeface="Symbol" pitchFamily="18" charset="2"/>
              <a:buNone/>
            </a:pPr>
            <a:r>
              <a:rPr lang="en-US" sz="2800" i="0" dirty="0">
                <a:solidFill>
                  <a:srgbClr val="177B21"/>
                </a:solidFill>
                <a:latin typeface="+mj-lt"/>
                <a:sym typeface="Symbol" pitchFamily="18" charset="2"/>
              </a:rPr>
              <a:t></a:t>
            </a:r>
            <a:r>
              <a:rPr lang="en-US" i="0" dirty="0">
                <a:solidFill>
                  <a:srgbClr val="177B21"/>
                </a:solidFill>
                <a:latin typeface="+mj-lt"/>
              </a:rPr>
              <a:t> measures the</a:t>
            </a:r>
          </a:p>
          <a:p>
            <a:pPr algn="l">
              <a:buClr>
                <a:srgbClr val="007572"/>
              </a:buClr>
              <a:buSzPts val="3200"/>
              <a:buFont typeface="Symbol" pitchFamily="18" charset="2"/>
              <a:buNone/>
            </a:pPr>
            <a:r>
              <a:rPr lang="en-US" i="0" dirty="0">
                <a:solidFill>
                  <a:srgbClr val="177B21"/>
                </a:solidFill>
                <a:latin typeface="+mj-lt"/>
              </a:rPr>
              <a:t>curvature of the</a:t>
            </a:r>
          </a:p>
          <a:p>
            <a:pPr algn="l">
              <a:buClr>
                <a:srgbClr val="007572"/>
              </a:buClr>
              <a:buSzPts val="3200"/>
              <a:buFont typeface="Symbol" pitchFamily="18" charset="2"/>
              <a:buNone/>
            </a:pPr>
            <a:r>
              <a:rPr lang="en-US" i="0" dirty="0">
                <a:solidFill>
                  <a:srgbClr val="177B21"/>
                </a:solidFill>
                <a:latin typeface="+mj-lt"/>
              </a:rPr>
              <a:t>isoquant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4768850" y="4037013"/>
            <a:ext cx="1327150" cy="977900"/>
          </a:xfrm>
          <a:custGeom>
            <a:avLst/>
            <a:gdLst>
              <a:gd name="connsiteX0" fmla="*/ 859225 w 1327058"/>
              <a:gd name="connsiteY0" fmla="*/ 0 h 978195"/>
              <a:gd name="connsiteX1" fmla="*/ 8621 w 1327058"/>
              <a:gd name="connsiteY1" fmla="*/ 478465 h 978195"/>
              <a:gd name="connsiteX2" fmla="*/ 1327058 w 1327058"/>
              <a:gd name="connsiteY2" fmla="*/ 978195 h 97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058" h="978195">
                <a:moveTo>
                  <a:pt x="859225" y="0"/>
                </a:moveTo>
                <a:cubicBezTo>
                  <a:pt x="394937" y="157716"/>
                  <a:pt x="-69351" y="315433"/>
                  <a:pt x="8621" y="478465"/>
                </a:cubicBezTo>
                <a:cubicBezTo>
                  <a:pt x="86593" y="641498"/>
                  <a:pt x="706825" y="809846"/>
                  <a:pt x="1327058" y="9781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792538" y="4089400"/>
            <a:ext cx="1327150" cy="979488"/>
          </a:xfrm>
          <a:custGeom>
            <a:avLst/>
            <a:gdLst>
              <a:gd name="connsiteX0" fmla="*/ 859225 w 1327058"/>
              <a:gd name="connsiteY0" fmla="*/ 0 h 978195"/>
              <a:gd name="connsiteX1" fmla="*/ 8621 w 1327058"/>
              <a:gd name="connsiteY1" fmla="*/ 478465 h 978195"/>
              <a:gd name="connsiteX2" fmla="*/ 1327058 w 1327058"/>
              <a:gd name="connsiteY2" fmla="*/ 978195 h 97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058" h="978195">
                <a:moveTo>
                  <a:pt x="859225" y="0"/>
                </a:moveTo>
                <a:cubicBezTo>
                  <a:pt x="394937" y="157716"/>
                  <a:pt x="-69351" y="315433"/>
                  <a:pt x="8621" y="478465"/>
                </a:cubicBezTo>
                <a:cubicBezTo>
                  <a:pt x="86593" y="641498"/>
                  <a:pt x="706825" y="809846"/>
                  <a:pt x="1327058" y="9781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Production Function and Isoquants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54250" y="1658938"/>
            <a:ext cx="0" cy="2955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54250" y="2796363"/>
            <a:ext cx="4146550" cy="181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5516" y="4604379"/>
            <a:ext cx="3019425" cy="1711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108575" y="1658938"/>
            <a:ext cx="1303338" cy="436499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899479 w 1303516"/>
              <a:gd name="connsiteY0" fmla="*/ 0 h 648587"/>
              <a:gd name="connsiteX1" fmla="*/ 6344 w 1303516"/>
              <a:gd name="connsiteY1" fmla="*/ 287080 h 648587"/>
              <a:gd name="connsiteX2" fmla="*/ 1303516 w 1303516"/>
              <a:gd name="connsiteY2" fmla="*/ 648587 h 64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3516" h="648587">
                <a:moveTo>
                  <a:pt x="899479" y="0"/>
                </a:moveTo>
                <a:cubicBezTo>
                  <a:pt x="419242" y="111642"/>
                  <a:pt x="-60995" y="178982"/>
                  <a:pt x="6344" y="287080"/>
                </a:cubicBezTo>
                <a:cubicBezTo>
                  <a:pt x="73683" y="395178"/>
                  <a:pt x="688599" y="526312"/>
                  <a:pt x="1303516" y="648587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57700" y="2206182"/>
            <a:ext cx="1328930" cy="590182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3516" h="701749">
                <a:moveTo>
                  <a:pt x="899479" y="0"/>
                </a:moveTo>
                <a:cubicBezTo>
                  <a:pt x="419242" y="111642"/>
                  <a:pt x="-60995" y="223284"/>
                  <a:pt x="6344" y="340242"/>
                </a:cubicBezTo>
                <a:cubicBezTo>
                  <a:pt x="73683" y="457200"/>
                  <a:pt x="688599" y="579474"/>
                  <a:pt x="1303516" y="701749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67163" y="3062288"/>
            <a:ext cx="1338262" cy="744537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868932 w 1304867"/>
              <a:gd name="connsiteY0" fmla="*/ 0 h 776177"/>
              <a:gd name="connsiteX1" fmla="*/ 7695 w 1304867"/>
              <a:gd name="connsiteY1" fmla="*/ 414670 h 776177"/>
              <a:gd name="connsiteX2" fmla="*/ 1304867 w 1304867"/>
              <a:gd name="connsiteY2" fmla="*/ 776177 h 776177"/>
              <a:gd name="connsiteX0" fmla="*/ 869937 w 1337770"/>
              <a:gd name="connsiteY0" fmla="*/ 0 h 744279"/>
              <a:gd name="connsiteX1" fmla="*/ 8700 w 1337770"/>
              <a:gd name="connsiteY1" fmla="*/ 414670 h 744279"/>
              <a:gd name="connsiteX2" fmla="*/ 1337770 w 1337770"/>
              <a:gd name="connsiteY2" fmla="*/ 744279 h 744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7770" h="744279">
                <a:moveTo>
                  <a:pt x="869937" y="0"/>
                </a:moveTo>
                <a:cubicBezTo>
                  <a:pt x="389700" y="111642"/>
                  <a:pt x="-69272" y="290624"/>
                  <a:pt x="8700" y="414670"/>
                </a:cubicBezTo>
                <a:cubicBezTo>
                  <a:pt x="86672" y="538717"/>
                  <a:pt x="722853" y="622004"/>
                  <a:pt x="1337770" y="744279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54363" y="3905250"/>
            <a:ext cx="1239837" cy="904875"/>
          </a:xfrm>
          <a:custGeom>
            <a:avLst/>
            <a:gdLst>
              <a:gd name="connsiteX0" fmla="*/ 899479 w 1303516"/>
              <a:gd name="connsiteY0" fmla="*/ 0 h 701749"/>
              <a:gd name="connsiteX1" fmla="*/ 6344 w 1303516"/>
              <a:gd name="connsiteY1" fmla="*/ 340242 h 701749"/>
              <a:gd name="connsiteX2" fmla="*/ 1303516 w 1303516"/>
              <a:gd name="connsiteY2" fmla="*/ 701749 h 701749"/>
              <a:gd name="connsiteX0" fmla="*/ 930206 w 1302345"/>
              <a:gd name="connsiteY0" fmla="*/ 0 h 776177"/>
              <a:gd name="connsiteX1" fmla="*/ 5173 w 1302345"/>
              <a:gd name="connsiteY1" fmla="*/ 414670 h 776177"/>
              <a:gd name="connsiteX2" fmla="*/ 1302345 w 1302345"/>
              <a:gd name="connsiteY2" fmla="*/ 776177 h 776177"/>
              <a:gd name="connsiteX0" fmla="*/ 928711 w 1237055"/>
              <a:gd name="connsiteY0" fmla="*/ 0 h 839973"/>
              <a:gd name="connsiteX1" fmla="*/ 3678 w 1237055"/>
              <a:gd name="connsiteY1" fmla="*/ 414670 h 839973"/>
              <a:gd name="connsiteX2" fmla="*/ 1237055 w 1237055"/>
              <a:gd name="connsiteY2" fmla="*/ 839973 h 839973"/>
              <a:gd name="connsiteX0" fmla="*/ 877290 w 1238796"/>
              <a:gd name="connsiteY0" fmla="*/ 0 h 903768"/>
              <a:gd name="connsiteX1" fmla="*/ 5419 w 1238796"/>
              <a:gd name="connsiteY1" fmla="*/ 478465 h 903768"/>
              <a:gd name="connsiteX2" fmla="*/ 1238796 w 1238796"/>
              <a:gd name="connsiteY2" fmla="*/ 903768 h 90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8796" h="903768">
                <a:moveTo>
                  <a:pt x="877290" y="0"/>
                </a:moveTo>
                <a:cubicBezTo>
                  <a:pt x="397053" y="111642"/>
                  <a:pt x="-54832" y="327837"/>
                  <a:pt x="5419" y="478465"/>
                </a:cubicBezTo>
                <a:cubicBezTo>
                  <a:pt x="65670" y="629093"/>
                  <a:pt x="623879" y="781493"/>
                  <a:pt x="1238796" y="903768"/>
                </a:cubicBezTo>
              </a:path>
            </a:pathLst>
          </a:custGeom>
          <a:noFill/>
          <a:ln>
            <a:solidFill>
              <a:srgbClr val="190D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63842" y="2405432"/>
            <a:ext cx="31771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0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51282" y="6064250"/>
            <a:ext cx="3353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7213" y="1420813"/>
            <a:ext cx="3397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</a:t>
            </a:r>
          </a:p>
        </p:txBody>
      </p:sp>
      <p:sp>
        <p:nvSpPr>
          <p:cNvPr id="24" name="Freeform 23"/>
          <p:cNvSpPr/>
          <p:nvPr/>
        </p:nvSpPr>
        <p:spPr>
          <a:xfrm>
            <a:off x="3098800" y="4157663"/>
            <a:ext cx="1327150" cy="977900"/>
          </a:xfrm>
          <a:custGeom>
            <a:avLst/>
            <a:gdLst>
              <a:gd name="connsiteX0" fmla="*/ 859225 w 1327058"/>
              <a:gd name="connsiteY0" fmla="*/ 0 h 978195"/>
              <a:gd name="connsiteX1" fmla="*/ 8621 w 1327058"/>
              <a:gd name="connsiteY1" fmla="*/ 478465 h 978195"/>
              <a:gd name="connsiteX2" fmla="*/ 1327058 w 1327058"/>
              <a:gd name="connsiteY2" fmla="*/ 978195 h 97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058" h="978195">
                <a:moveTo>
                  <a:pt x="859225" y="0"/>
                </a:moveTo>
                <a:cubicBezTo>
                  <a:pt x="394937" y="157716"/>
                  <a:pt x="-69351" y="315433"/>
                  <a:pt x="8621" y="478465"/>
                </a:cubicBezTo>
                <a:cubicBezTo>
                  <a:pt x="86593" y="641498"/>
                  <a:pt x="706825" y="809846"/>
                  <a:pt x="1327058" y="9781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64038" y="4057650"/>
            <a:ext cx="1327150" cy="977900"/>
          </a:xfrm>
          <a:custGeom>
            <a:avLst/>
            <a:gdLst>
              <a:gd name="connsiteX0" fmla="*/ 859225 w 1327058"/>
              <a:gd name="connsiteY0" fmla="*/ 0 h 978195"/>
              <a:gd name="connsiteX1" fmla="*/ 8621 w 1327058"/>
              <a:gd name="connsiteY1" fmla="*/ 478465 h 978195"/>
              <a:gd name="connsiteX2" fmla="*/ 1327058 w 1327058"/>
              <a:gd name="connsiteY2" fmla="*/ 978195 h 97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7058" h="978195">
                <a:moveTo>
                  <a:pt x="859225" y="0"/>
                </a:moveTo>
                <a:cubicBezTo>
                  <a:pt x="394937" y="157716"/>
                  <a:pt x="-69351" y="315433"/>
                  <a:pt x="8621" y="478465"/>
                </a:cubicBezTo>
                <a:cubicBezTo>
                  <a:pt x="86593" y="641498"/>
                  <a:pt x="706825" y="809846"/>
                  <a:pt x="1327058" y="9781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305425" y="2715768"/>
            <a:ext cx="0" cy="2195957"/>
          </a:xfrm>
          <a:prstGeom prst="line">
            <a:avLst/>
          </a:prstGeom>
          <a:ln w="15875">
            <a:solidFill>
              <a:srgbClr val="2600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4719" y="1353492"/>
            <a:ext cx="153760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q = f(K, L)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274288" y="3229321"/>
            <a:ext cx="13956" cy="991855"/>
          </a:xfrm>
          <a:prstGeom prst="line">
            <a:avLst/>
          </a:prstGeom>
          <a:ln w="15875">
            <a:solidFill>
              <a:srgbClr val="2600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785191" y="4646427"/>
            <a:ext cx="13955" cy="322005"/>
          </a:xfrm>
          <a:prstGeom prst="line">
            <a:avLst/>
          </a:prstGeom>
          <a:ln w="15875">
            <a:solidFill>
              <a:srgbClr val="2600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37274" y="2011680"/>
            <a:ext cx="13955" cy="2935487"/>
          </a:xfrm>
          <a:prstGeom prst="line">
            <a:avLst/>
          </a:prstGeom>
          <a:ln w="15875">
            <a:solidFill>
              <a:srgbClr val="2600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297113" y="1658938"/>
            <a:ext cx="3667125" cy="2933700"/>
          </a:xfrm>
          <a:custGeom>
            <a:avLst/>
            <a:gdLst>
              <a:gd name="connsiteX0" fmla="*/ 0 w 4338083"/>
              <a:gd name="connsiteY0" fmla="*/ 2849525 h 2849525"/>
              <a:gd name="connsiteX1" fmla="*/ 1297172 w 4338083"/>
              <a:gd name="connsiteY1" fmla="*/ 2392325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83981 w 4338083"/>
              <a:gd name="connsiteY2" fmla="*/ 1254641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92055 w 4338083"/>
              <a:gd name="connsiteY3" fmla="*/ 435934 h 2849525"/>
              <a:gd name="connsiteX4" fmla="*/ 4338083 w 4338083"/>
              <a:gd name="connsiteY4" fmla="*/ 0 h 2849525"/>
              <a:gd name="connsiteX0" fmla="*/ 0 w 4338083"/>
              <a:gd name="connsiteY0" fmla="*/ 2849525 h 2849525"/>
              <a:gd name="connsiteX1" fmla="*/ 1318437 w 4338083"/>
              <a:gd name="connsiteY1" fmla="*/ 2339162 h 2849525"/>
              <a:gd name="connsiteX2" fmla="*/ 2094614 w 4338083"/>
              <a:gd name="connsiteY2" fmla="*/ 1190845 h 2849525"/>
              <a:gd name="connsiteX3" fmla="*/ 2870790 w 4338083"/>
              <a:gd name="connsiteY3" fmla="*/ 329609 h 2849525"/>
              <a:gd name="connsiteX4" fmla="*/ 4338083 w 4338083"/>
              <a:gd name="connsiteY4" fmla="*/ 0 h 2849525"/>
              <a:gd name="connsiteX0" fmla="*/ 0 w 4338083"/>
              <a:gd name="connsiteY0" fmla="*/ 2849593 h 2849593"/>
              <a:gd name="connsiteX1" fmla="*/ 1318437 w 4338083"/>
              <a:gd name="connsiteY1" fmla="*/ 2339230 h 2849593"/>
              <a:gd name="connsiteX2" fmla="*/ 2094614 w 4338083"/>
              <a:gd name="connsiteY2" fmla="*/ 1190913 h 2849593"/>
              <a:gd name="connsiteX3" fmla="*/ 2870790 w 4338083"/>
              <a:gd name="connsiteY3" fmla="*/ 329677 h 2849593"/>
              <a:gd name="connsiteX4" fmla="*/ 4338083 w 4338083"/>
              <a:gd name="connsiteY4" fmla="*/ 68 h 2849593"/>
              <a:gd name="connsiteX0" fmla="*/ 0 w 3987209"/>
              <a:gd name="connsiteY0" fmla="*/ 2743386 h 2743386"/>
              <a:gd name="connsiteX1" fmla="*/ 1318437 w 3987209"/>
              <a:gd name="connsiteY1" fmla="*/ 2233023 h 2743386"/>
              <a:gd name="connsiteX2" fmla="*/ 2094614 w 3987209"/>
              <a:gd name="connsiteY2" fmla="*/ 1084706 h 2743386"/>
              <a:gd name="connsiteX3" fmla="*/ 2870790 w 3987209"/>
              <a:gd name="connsiteY3" fmla="*/ 223470 h 2743386"/>
              <a:gd name="connsiteX4" fmla="*/ 3987209 w 3987209"/>
              <a:gd name="connsiteY4" fmla="*/ 187 h 2743386"/>
              <a:gd name="connsiteX0" fmla="*/ 0 w 4019107"/>
              <a:gd name="connsiteY0" fmla="*/ 2828338 h 2828338"/>
              <a:gd name="connsiteX1" fmla="*/ 1318437 w 4019107"/>
              <a:gd name="connsiteY1" fmla="*/ 2317975 h 2828338"/>
              <a:gd name="connsiteX2" fmla="*/ 2094614 w 4019107"/>
              <a:gd name="connsiteY2" fmla="*/ 1169658 h 2828338"/>
              <a:gd name="connsiteX3" fmla="*/ 2870790 w 4019107"/>
              <a:gd name="connsiteY3" fmla="*/ 308422 h 2828338"/>
              <a:gd name="connsiteX4" fmla="*/ 4019107 w 4019107"/>
              <a:gd name="connsiteY4" fmla="*/ 78 h 2828338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2094614 w 4019107"/>
              <a:gd name="connsiteY2" fmla="*/ 1169580 h 2828260"/>
              <a:gd name="connsiteX3" fmla="*/ 2870790 w 4019107"/>
              <a:gd name="connsiteY3" fmla="*/ 308344 h 2828260"/>
              <a:gd name="connsiteX4" fmla="*/ 4019107 w 4019107"/>
              <a:gd name="connsiteY4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47436 w 4019107"/>
              <a:gd name="connsiteY2" fmla="*/ 1762538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1318437 w 4019107"/>
              <a:gd name="connsiteY1" fmla="*/ 2317897 h 2828260"/>
              <a:gd name="connsiteX2" fmla="*/ 1759086 w 4019107"/>
              <a:gd name="connsiteY2" fmla="*/ 1772786 h 2828260"/>
              <a:gd name="connsiteX3" fmla="*/ 2094614 w 4019107"/>
              <a:gd name="connsiteY3" fmla="*/ 1169580 h 2828260"/>
              <a:gd name="connsiteX4" fmla="*/ 2870790 w 4019107"/>
              <a:gd name="connsiteY4" fmla="*/ 308344 h 2828260"/>
              <a:gd name="connsiteX5" fmla="*/ 4019107 w 4019107"/>
              <a:gd name="connsiteY5" fmla="*/ 0 h 2828260"/>
              <a:gd name="connsiteX0" fmla="*/ 0 w 4019107"/>
              <a:gd name="connsiteY0" fmla="*/ 2828260 h 2828260"/>
              <a:gd name="connsiteX1" fmla="*/ 745572 w 4019107"/>
              <a:gd name="connsiteY1" fmla="*/ 2613065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2094614 w 4019107"/>
              <a:gd name="connsiteY4" fmla="*/ 1169580 h 2828260"/>
              <a:gd name="connsiteX5" fmla="*/ 2870790 w 4019107"/>
              <a:gd name="connsiteY5" fmla="*/ 308344 h 2828260"/>
              <a:gd name="connsiteX6" fmla="*/ 4019107 w 4019107"/>
              <a:gd name="connsiteY6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22181 w 4019107"/>
              <a:gd name="connsiteY4" fmla="*/ 1434624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094614 w 4019107"/>
              <a:gd name="connsiteY5" fmla="*/ 1169580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  <a:gd name="connsiteX0" fmla="*/ 0 w 4019107"/>
              <a:gd name="connsiteY0" fmla="*/ 2828260 h 2828260"/>
              <a:gd name="connsiteX1" fmla="*/ 792171 w 4019107"/>
              <a:gd name="connsiteY1" fmla="*/ 2633560 h 2828260"/>
              <a:gd name="connsiteX2" fmla="*/ 1318437 w 4019107"/>
              <a:gd name="connsiteY2" fmla="*/ 2317897 h 2828260"/>
              <a:gd name="connsiteX3" fmla="*/ 1759086 w 4019107"/>
              <a:gd name="connsiteY3" fmla="*/ 1772786 h 2828260"/>
              <a:gd name="connsiteX4" fmla="*/ 1945480 w 4019107"/>
              <a:gd name="connsiteY4" fmla="*/ 1465366 h 2828260"/>
              <a:gd name="connsiteX5" fmla="*/ 2106263 w 4019107"/>
              <a:gd name="connsiteY5" fmla="*/ 1179828 h 2828260"/>
              <a:gd name="connsiteX6" fmla="*/ 2870790 w 4019107"/>
              <a:gd name="connsiteY6" fmla="*/ 308344 h 2828260"/>
              <a:gd name="connsiteX7" fmla="*/ 4019107 w 4019107"/>
              <a:gd name="connsiteY7" fmla="*/ 0 h 28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9107" h="2828260">
                <a:moveTo>
                  <a:pt x="0" y="2828260"/>
                </a:moveTo>
                <a:cubicBezTo>
                  <a:pt x="124262" y="2792394"/>
                  <a:pt x="572432" y="2718620"/>
                  <a:pt x="792171" y="2633560"/>
                </a:cubicBezTo>
                <a:cubicBezTo>
                  <a:pt x="1011910" y="2548500"/>
                  <a:pt x="1157284" y="2461359"/>
                  <a:pt x="1318437" y="2317897"/>
                </a:cubicBezTo>
                <a:cubicBezTo>
                  <a:pt x="1479590" y="2174435"/>
                  <a:pt x="1658462" y="1919998"/>
                  <a:pt x="1759086" y="1772786"/>
                </a:cubicBezTo>
                <a:cubicBezTo>
                  <a:pt x="1859710" y="1625574"/>
                  <a:pt x="1889559" y="1565900"/>
                  <a:pt x="1945480" y="1465366"/>
                </a:cubicBezTo>
                <a:cubicBezTo>
                  <a:pt x="2001401" y="1364832"/>
                  <a:pt x="1952045" y="1434149"/>
                  <a:pt x="2106263" y="1179828"/>
                </a:cubicBezTo>
                <a:cubicBezTo>
                  <a:pt x="2260481" y="925507"/>
                  <a:pt x="2551983" y="504982"/>
                  <a:pt x="2870790" y="308344"/>
                </a:cubicBezTo>
                <a:cubicBezTo>
                  <a:pt x="3189597" y="111706"/>
                  <a:pt x="3398875" y="49618"/>
                  <a:pt x="4019107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4775" y="2089150"/>
            <a:ext cx="18923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i="0" dirty="0">
                <a:solidFill>
                  <a:schemeClr val="tx1"/>
                </a:solidFill>
                <a:latin typeface="+mn-lt"/>
              </a:rPr>
              <a:t>In the long run, all combinations of inputs are possible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4238" y="4163455"/>
            <a:ext cx="2983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  <a:latin typeface="+mn-lt"/>
              </a:rPr>
              <a:t>Isoquants are horizontal cross sections of the production function projected on the base plane.</a:t>
            </a:r>
          </a:p>
        </p:txBody>
      </p:sp>
    </p:spTree>
    <p:extLst>
      <p:ext uri="{BB962C8B-B14F-4D97-AF65-F5344CB8AC3E}">
        <p14:creationId xmlns:p14="http://schemas.microsoft.com/office/powerpoint/2010/main" val="36116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6446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Elasticity of Substitution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87079" y="1137684"/>
            <a:ext cx="8399721" cy="5339316"/>
          </a:xfrm>
        </p:spPr>
        <p:txBody>
          <a:bodyPr/>
          <a:lstStyle/>
          <a:p>
            <a:pPr eaLnBrk="1" hangingPunct="1"/>
            <a:r>
              <a:rPr lang="en-US" dirty="0" smtClean="0"/>
              <a:t>If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dirty="0" smtClean="0">
                <a:sym typeface="Symbol" pitchFamily="18" charset="2"/>
              </a:rPr>
              <a:t> is low, the K/L will not change much relative to TRS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the </a:t>
            </a:r>
            <a:r>
              <a:rPr lang="en-US" dirty="0" err="1" smtClean="0">
                <a:sym typeface="Symbol" pitchFamily="18" charset="2"/>
              </a:rPr>
              <a:t>isoquant</a:t>
            </a:r>
            <a:r>
              <a:rPr lang="en-US" dirty="0" smtClean="0">
                <a:sym typeface="Symbol" pitchFamily="18" charset="2"/>
              </a:rPr>
              <a:t> will be relatively flat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dirty="0" smtClean="0">
                <a:sym typeface="Symbol" pitchFamily="18" charset="2"/>
              </a:rPr>
              <a:t> is high, the K/L will change by a substantial amount as </a:t>
            </a:r>
            <a:r>
              <a:rPr lang="en-US" dirty="0">
                <a:sym typeface="Symbol" pitchFamily="18" charset="2"/>
              </a:rPr>
              <a:t>TRS </a:t>
            </a:r>
            <a:r>
              <a:rPr lang="en-US" dirty="0" smtClean="0">
                <a:sym typeface="Symbol" pitchFamily="18" charset="2"/>
              </a:rPr>
              <a:t>changes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the </a:t>
            </a:r>
            <a:r>
              <a:rPr lang="en-US" dirty="0" err="1" smtClean="0">
                <a:sym typeface="Symbol" pitchFamily="18" charset="2"/>
              </a:rPr>
              <a:t>isoquant</a:t>
            </a:r>
            <a:r>
              <a:rPr lang="en-US" dirty="0" smtClean="0">
                <a:sym typeface="Symbol" pitchFamily="18" charset="2"/>
              </a:rPr>
              <a:t> will be sharply curved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More interesting when you remember that to minimize cost, </a:t>
            </a:r>
            <a:r>
              <a:rPr lang="en-US" dirty="0">
                <a:sym typeface="Symbol" pitchFamily="18" charset="2"/>
              </a:rPr>
              <a:t>TRS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 err="1" smtClean="0">
                <a:sym typeface="Symbol" pitchFamily="18" charset="2"/>
              </a:rPr>
              <a:t>p</a:t>
            </a:r>
            <a:r>
              <a:rPr lang="en-US" baseline="-25000" dirty="0" err="1" smtClean="0">
                <a:sym typeface="Symbol" pitchFamily="18" charset="2"/>
              </a:rPr>
              <a:t>L</a:t>
            </a:r>
            <a:r>
              <a:rPr lang="en-US" dirty="0" smtClean="0">
                <a:sym typeface="Symbol" pitchFamily="18" charset="2"/>
              </a:rPr>
              <a:t>/</a:t>
            </a:r>
            <a:r>
              <a:rPr lang="en-US" dirty="0" err="1" smtClean="0">
                <a:sym typeface="Symbol" pitchFamily="18" charset="2"/>
              </a:rPr>
              <a:t>p</a:t>
            </a:r>
            <a:r>
              <a:rPr lang="en-US" baseline="-25000" dirty="0" err="1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so </a:t>
            </a:r>
            <a:r>
              <a:rPr lang="en-US" dirty="0">
                <a:sym typeface="Symbol" pitchFamily="18" charset="2"/>
              </a:rPr>
              <a:t>TRS </a:t>
            </a:r>
            <a:r>
              <a:rPr lang="en-US" dirty="0" smtClean="0">
                <a:sym typeface="Symbol" pitchFamily="18" charset="2"/>
              </a:rPr>
              <a:t>changes with input prices.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6446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Elasticity of Substitution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82588" y="1676400"/>
            <a:ext cx="8304212" cy="4800600"/>
          </a:xfrm>
        </p:spPr>
        <p:txBody>
          <a:bodyPr/>
          <a:lstStyle/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It is possible for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dirty="0" smtClean="0">
                <a:sym typeface="Symbol" pitchFamily="18" charset="2"/>
              </a:rPr>
              <a:t> to change along an </a:t>
            </a:r>
            <a:r>
              <a:rPr lang="en-US" dirty="0" err="1" smtClean="0">
                <a:sym typeface="Symbol" pitchFamily="18" charset="2"/>
              </a:rPr>
              <a:t>isoquant</a:t>
            </a:r>
            <a:r>
              <a:rPr lang="en-US" dirty="0" smtClean="0">
                <a:sym typeface="Symbol" pitchFamily="18" charset="2"/>
              </a:rPr>
              <a:t> or as the scale of production changes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94614" y="1318437"/>
            <a:ext cx="21265" cy="36682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7144" y="4976037"/>
            <a:ext cx="55395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60224" y="121211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31820" y="495477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  <a:latin typeface="+mn-lt"/>
              </a:rPr>
              <a:t>L</a:t>
            </a:r>
          </a:p>
        </p:txBody>
      </p:sp>
      <p:sp>
        <p:nvSpPr>
          <p:cNvPr id="10" name="Freeform 9"/>
          <p:cNvSpPr/>
          <p:nvPr/>
        </p:nvSpPr>
        <p:spPr>
          <a:xfrm>
            <a:off x="2243470" y="1956391"/>
            <a:ext cx="5199321" cy="2785730"/>
          </a:xfrm>
          <a:custGeom>
            <a:avLst/>
            <a:gdLst>
              <a:gd name="connsiteX0" fmla="*/ 0 w 5199321"/>
              <a:gd name="connsiteY0" fmla="*/ 0 h 2785730"/>
              <a:gd name="connsiteX1" fmla="*/ 1818167 w 5199321"/>
              <a:gd name="connsiteY1" fmla="*/ 2062716 h 2785730"/>
              <a:gd name="connsiteX2" fmla="*/ 5199321 w 5199321"/>
              <a:gd name="connsiteY2" fmla="*/ 2785730 h 278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9321" h="2785730">
                <a:moveTo>
                  <a:pt x="0" y="0"/>
                </a:moveTo>
                <a:cubicBezTo>
                  <a:pt x="475807" y="799214"/>
                  <a:pt x="951614" y="1598428"/>
                  <a:pt x="1818167" y="2062716"/>
                </a:cubicBezTo>
                <a:cubicBezTo>
                  <a:pt x="2684720" y="2527004"/>
                  <a:pt x="3942020" y="2656367"/>
                  <a:pt x="5199321" y="278573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297865" y="1988289"/>
            <a:ext cx="3071038" cy="2360428"/>
          </a:xfrm>
          <a:custGeom>
            <a:avLst/>
            <a:gdLst>
              <a:gd name="connsiteX0" fmla="*/ 19494 w 3071038"/>
              <a:gd name="connsiteY0" fmla="*/ 0 h 2360428"/>
              <a:gd name="connsiteX1" fmla="*/ 508591 w 3071038"/>
              <a:gd name="connsiteY1" fmla="*/ 1850065 h 2360428"/>
              <a:gd name="connsiteX2" fmla="*/ 3071038 w 3071038"/>
              <a:gd name="connsiteY2" fmla="*/ 2360428 h 236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038" h="2360428">
                <a:moveTo>
                  <a:pt x="19494" y="0"/>
                </a:moveTo>
                <a:cubicBezTo>
                  <a:pt x="9747" y="728330"/>
                  <a:pt x="0" y="1456660"/>
                  <a:pt x="508591" y="1850065"/>
                </a:cubicBezTo>
                <a:cubicBezTo>
                  <a:pt x="1017182" y="2243470"/>
                  <a:pt x="2044110" y="2301949"/>
                  <a:pt x="3071038" y="2360428"/>
                </a:cubicBezTo>
              </a:path>
            </a:pathLst>
          </a:custGeom>
          <a:ln w="25400">
            <a:solidFill>
              <a:srgbClr val="190D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648398" y="3774558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  <a:latin typeface="+mn-lt"/>
              </a:rPr>
              <a:t>q=f(K,L)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60081" y="1375145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chemeClr val="tx1"/>
                </a:solidFill>
                <a:latin typeface="+mn-lt"/>
              </a:rPr>
              <a:t>q=g(K,L)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2309" y="2137144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 smtClean="0">
                <a:solidFill>
                  <a:srgbClr val="FF0000"/>
                </a:solidFill>
                <a:latin typeface="+mn-lt"/>
                <a:sym typeface="Symbol"/>
              </a:rPr>
              <a:t></a:t>
            </a:r>
            <a:r>
              <a:rPr lang="en-US" i="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g</a:t>
            </a:r>
            <a:r>
              <a:rPr lang="en-US" i="0" dirty="0" smtClean="0">
                <a:solidFill>
                  <a:schemeClr val="tx1"/>
                </a:solidFill>
                <a:latin typeface="+mn-lt"/>
                <a:sym typeface="Symbol"/>
              </a:rPr>
              <a:t> &gt; </a:t>
            </a:r>
            <a:r>
              <a:rPr lang="en-US" i="0" dirty="0" smtClean="0">
                <a:solidFill>
                  <a:srgbClr val="190DFF"/>
                </a:solidFill>
                <a:latin typeface="+mn-lt"/>
                <a:sym typeface="Symbol"/>
              </a:rPr>
              <a:t></a:t>
            </a:r>
            <a:r>
              <a:rPr lang="en-US" i="0" baseline="-25000" dirty="0">
                <a:solidFill>
                  <a:srgbClr val="190DFF"/>
                </a:solidFill>
                <a:latin typeface="+mn-lt"/>
                <a:sym typeface="Symbol"/>
              </a:rPr>
              <a:t> </a:t>
            </a:r>
            <a:r>
              <a:rPr lang="en-US" i="0" baseline="-25000" dirty="0" smtClean="0">
                <a:solidFill>
                  <a:srgbClr val="190DFF"/>
                </a:solidFill>
                <a:latin typeface="+mn-lt"/>
                <a:sym typeface="Symbol"/>
              </a:rPr>
              <a:t>f</a:t>
            </a:r>
            <a:endParaRPr lang="en-US" i="0" dirty="0" smtClean="0">
              <a:solidFill>
                <a:srgbClr val="190D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2088"/>
            <a:ext cx="7772400" cy="782637"/>
          </a:xfrm>
        </p:spPr>
        <p:txBody>
          <a:bodyPr/>
          <a:lstStyle/>
          <a:p>
            <a:pPr eaLnBrk="1" hangingPunct="1"/>
            <a:r>
              <a:rPr lang="en-US" smtClean="0"/>
              <a:t>Elasticity of Substitution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27000" y="946150"/>
            <a:ext cx="8899525" cy="568801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Solving for </a:t>
            </a:r>
            <a:r>
              <a:rPr lang="el-GR" sz="2400" dirty="0" smtClean="0"/>
              <a:t>σ</a:t>
            </a:r>
            <a:r>
              <a:rPr lang="en-US" sz="2400" dirty="0" smtClean="0"/>
              <a:t> can be tricky, but, we can employ this calculus trick (especially useful for homothetic production functions):</a:t>
            </a:r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/>
              <a:t>This allows us to turn this problem</a:t>
            </a: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Into the (sometimes) easier</a:t>
            </a:r>
          </a:p>
          <a:p>
            <a:pPr eaLnBrk="1" hangingPunct="1"/>
            <a:endParaRPr lang="en-US" sz="2400" dirty="0" smtClean="0">
              <a:sym typeface="Symbol" pitchFamily="18" charset="2"/>
            </a:endParaRP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75432"/>
              </p:ext>
            </p:extLst>
          </p:nvPr>
        </p:nvGraphicFramePr>
        <p:xfrm>
          <a:off x="4818063" y="3241675"/>
          <a:ext cx="18542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7" name="Equation" r:id="rId3" imgW="888840" imgH="711000" progId="Equation.DSMT4">
                  <p:embed/>
                </p:oleObj>
              </mc:Choice>
              <mc:Fallback>
                <p:oleObj name="Equation" r:id="rId3" imgW="888840" imgH="7110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3241675"/>
                        <a:ext cx="1854200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544932"/>
              </p:ext>
            </p:extLst>
          </p:nvPr>
        </p:nvGraphicFramePr>
        <p:xfrm>
          <a:off x="3155950" y="1716088"/>
          <a:ext cx="128111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8" name="Equation" r:id="rId5" imgW="609480" imgH="609480" progId="Equation.DSMT4">
                  <p:embed/>
                </p:oleObj>
              </mc:Choice>
              <mc:Fallback>
                <p:oleObj name="Equation" r:id="rId5" imgW="609480" imgH="60948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1716088"/>
                        <a:ext cx="1281113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833737"/>
              </p:ext>
            </p:extLst>
          </p:nvPr>
        </p:nvGraphicFramePr>
        <p:xfrm>
          <a:off x="4329113" y="4872038"/>
          <a:ext cx="1897062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9" name="Equation" r:id="rId7" imgW="914400" imgH="888840" progId="Equation.DSMT4">
                  <p:embed/>
                </p:oleObj>
              </mc:Choice>
              <mc:Fallback>
                <p:oleObj name="Equation" r:id="rId7" imgW="914400" imgH="88884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4872038"/>
                        <a:ext cx="1897062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Elasticity of Substitution</a:t>
            </a:r>
            <a:br>
              <a:rPr lang="en-US" smtClean="0"/>
            </a:br>
            <a:r>
              <a:rPr lang="en-US" smtClean="0"/>
              <a:t>CRS is Special Again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CRS production functions only we have this option too</a:t>
            </a:r>
          </a:p>
          <a:p>
            <a:pPr eaLnBrk="1" hangingPunct="1"/>
            <a:r>
              <a:rPr lang="en-US" dirty="0" smtClean="0"/>
              <a:t>Let q = f(K,L)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6963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739863"/>
              </p:ext>
            </p:extLst>
          </p:nvPr>
        </p:nvGraphicFramePr>
        <p:xfrm>
          <a:off x="2520950" y="3425825"/>
          <a:ext cx="2459038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3" imgW="609480" imgH="444240" progId="Equation.DSMT4">
                  <p:embed/>
                </p:oleObj>
              </mc:Choice>
              <mc:Fallback>
                <p:oleObj name="Equation" r:id="rId3" imgW="609480" imgH="4442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3425825"/>
                        <a:ext cx="2459038" cy="179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Production Functions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(inputs are perfect substitutes)</a:t>
            </a:r>
          </a:p>
          <a:p>
            <a:pPr eaLnBrk="1" hangingPunct="1"/>
            <a:r>
              <a:rPr lang="en-US" smtClean="0"/>
              <a:t>Fixed Proportions (inputs are perfect compliments)</a:t>
            </a:r>
          </a:p>
          <a:p>
            <a:pPr eaLnBrk="1" hangingPunct="1"/>
            <a:r>
              <a:rPr lang="en-US" smtClean="0"/>
              <a:t>Cobb-Douglas</a:t>
            </a:r>
          </a:p>
          <a:p>
            <a:pPr eaLnBrk="1" hangingPunct="1"/>
            <a:r>
              <a:rPr lang="en-US" smtClean="0"/>
              <a:t>CES</a:t>
            </a:r>
          </a:p>
          <a:p>
            <a:pPr eaLnBrk="1" hangingPunct="1"/>
            <a:r>
              <a:rPr lang="en-US" smtClean="0"/>
              <a:t>Generalized Leontief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1288" y="192088"/>
            <a:ext cx="8763000" cy="1455737"/>
          </a:xfrm>
        </p:spPr>
        <p:txBody>
          <a:bodyPr/>
          <a:lstStyle/>
          <a:p>
            <a:pPr eaLnBrk="1" hangingPunct="1"/>
            <a:r>
              <a:rPr lang="en-US" smtClean="0"/>
              <a:t>The Linear Production Function</a:t>
            </a:r>
            <a:br>
              <a:rPr lang="en-US" smtClean="0"/>
            </a:br>
            <a:r>
              <a:rPr lang="en-US" smtClean="0"/>
              <a:t>(inputs are perfect substitutes)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Suppose that the production function is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q = f(K,L) = </a:t>
            </a:r>
            <a:r>
              <a:rPr lang="en-US" dirty="0" err="1" smtClean="0">
                <a:cs typeface="Times New Roman" pitchFamily="18" charset="0"/>
              </a:rPr>
              <a:t>aK</a:t>
            </a:r>
            <a:r>
              <a:rPr lang="en-US" dirty="0" smtClean="0">
                <a:cs typeface="Times New Roman" pitchFamily="18" charset="0"/>
              </a:rPr>
              <a:t> + </a:t>
            </a:r>
            <a:r>
              <a:rPr lang="en-US" dirty="0" err="1" smtClean="0">
                <a:cs typeface="Times New Roman" pitchFamily="18" charset="0"/>
              </a:rPr>
              <a:t>bL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This production function exhibits constant returns to scale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f(</a:t>
            </a:r>
            <a:r>
              <a:rPr lang="en-US" dirty="0" err="1" smtClean="0">
                <a:cs typeface="Times New Roman" pitchFamily="18" charset="0"/>
              </a:rPr>
              <a:t>tK,tL</a:t>
            </a:r>
            <a:r>
              <a:rPr lang="en-US" dirty="0" smtClean="0">
                <a:cs typeface="Times New Roman" pitchFamily="18" charset="0"/>
              </a:rPr>
              <a:t>) = </a:t>
            </a:r>
            <a:r>
              <a:rPr lang="en-US" dirty="0" err="1" smtClean="0">
                <a:cs typeface="Times New Roman" pitchFamily="18" charset="0"/>
              </a:rPr>
              <a:t>atK</a:t>
            </a:r>
            <a:r>
              <a:rPr lang="en-US" dirty="0" smtClean="0">
                <a:cs typeface="Times New Roman" pitchFamily="18" charset="0"/>
              </a:rPr>
              <a:t> + </a:t>
            </a:r>
            <a:r>
              <a:rPr lang="en-US" dirty="0" err="1" smtClean="0">
                <a:cs typeface="Times New Roman" pitchFamily="18" charset="0"/>
              </a:rPr>
              <a:t>btL</a:t>
            </a:r>
            <a:r>
              <a:rPr lang="en-US" dirty="0" smtClean="0">
                <a:cs typeface="Times New Roman" pitchFamily="18" charset="0"/>
              </a:rPr>
              <a:t> = t(</a:t>
            </a:r>
            <a:r>
              <a:rPr lang="en-US" dirty="0" err="1" smtClean="0">
                <a:cs typeface="Times New Roman" pitchFamily="18" charset="0"/>
              </a:rPr>
              <a:t>aK</a:t>
            </a:r>
            <a:r>
              <a:rPr lang="en-US" dirty="0" smtClean="0">
                <a:cs typeface="Times New Roman" pitchFamily="18" charset="0"/>
              </a:rPr>
              <a:t> + </a:t>
            </a:r>
            <a:r>
              <a:rPr lang="en-US" dirty="0" err="1" smtClean="0">
                <a:cs typeface="Times New Roman" pitchFamily="18" charset="0"/>
              </a:rPr>
              <a:t>bL</a:t>
            </a:r>
            <a:r>
              <a:rPr lang="en-US" dirty="0" smtClean="0">
                <a:cs typeface="Times New Roman" pitchFamily="18" charset="0"/>
              </a:rPr>
              <a:t>) = </a:t>
            </a:r>
            <a:r>
              <a:rPr lang="en-US" dirty="0" err="1" smtClean="0">
                <a:cs typeface="Times New Roman" pitchFamily="18" charset="0"/>
              </a:rPr>
              <a:t>tf</a:t>
            </a:r>
            <a:r>
              <a:rPr lang="en-US" dirty="0" smtClean="0">
                <a:cs typeface="Times New Roman" pitchFamily="18" charset="0"/>
              </a:rPr>
              <a:t>(K,L)</a:t>
            </a:r>
          </a:p>
          <a:p>
            <a:pPr eaLnBrk="1" hangingPunct="1"/>
            <a:r>
              <a:rPr lang="en-US" dirty="0" smtClean="0"/>
              <a:t>All isoquants are straight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Production Function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440548"/>
              </p:ext>
            </p:extLst>
          </p:nvPr>
        </p:nvGraphicFramePr>
        <p:xfrm>
          <a:off x="1311275" y="1770063"/>
          <a:ext cx="5700713" cy="448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2" name="Equation" r:id="rId3" imgW="2679480" imgH="2108160" progId="Equation.DSMT4">
                  <p:embed/>
                </p:oleObj>
              </mc:Choice>
              <mc:Fallback>
                <p:oleObj name="Equation" r:id="rId3" imgW="2679480" imgH="21081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1770063"/>
                        <a:ext cx="5700713" cy="448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763000" cy="990600"/>
          </a:xfrm>
        </p:spPr>
        <p:txBody>
          <a:bodyPr/>
          <a:lstStyle/>
          <a:p>
            <a:pPr eaLnBrk="1" hangingPunct="1"/>
            <a:r>
              <a:rPr lang="en-US" smtClean="0"/>
              <a:t>The Linear Production Function</a:t>
            </a:r>
          </a:p>
        </p:txBody>
      </p:sp>
      <p:sp>
        <p:nvSpPr>
          <p:cNvPr id="73731" name="Line 5"/>
          <p:cNvSpPr>
            <a:spLocks noChangeShapeType="1"/>
          </p:cNvSpPr>
          <p:nvPr/>
        </p:nvSpPr>
        <p:spPr bwMode="auto">
          <a:xfrm>
            <a:off x="1600200" y="32766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732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733" name="Text Box 7"/>
          <p:cNvSpPr txBox="1">
            <a:spLocks noChangeArrowheads="1"/>
          </p:cNvSpPr>
          <p:nvPr/>
        </p:nvSpPr>
        <p:spPr bwMode="auto">
          <a:xfrm>
            <a:off x="5008563" y="6127750"/>
            <a:ext cx="314325" cy="3698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i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73734" name="Text Box 8"/>
          <p:cNvSpPr txBox="1">
            <a:spLocks noChangeArrowheads="1"/>
          </p:cNvSpPr>
          <p:nvPr/>
        </p:nvSpPr>
        <p:spPr bwMode="auto">
          <a:xfrm>
            <a:off x="1154113" y="2894013"/>
            <a:ext cx="339725" cy="369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i="0">
                <a:solidFill>
                  <a:schemeClr val="tx1"/>
                </a:solidFill>
              </a:rPr>
              <a:t>K</a:t>
            </a:r>
          </a:p>
        </p:txBody>
      </p:sp>
      <p:grpSp>
        <p:nvGrpSpPr>
          <p:cNvPr id="73735" name="Group 21"/>
          <p:cNvGrpSpPr>
            <a:grpSpLocks/>
          </p:cNvGrpSpPr>
          <p:nvPr/>
        </p:nvGrpSpPr>
        <p:grpSpPr bwMode="auto">
          <a:xfrm>
            <a:off x="1600200" y="3505200"/>
            <a:ext cx="2743200" cy="2743200"/>
            <a:chOff x="1008" y="2208"/>
            <a:chExt cx="1728" cy="1728"/>
          </a:xfrm>
        </p:grpSpPr>
        <p:sp>
          <p:nvSpPr>
            <p:cNvPr id="73743" name="Line 9"/>
            <p:cNvSpPr>
              <a:spLocks noChangeShapeType="1"/>
            </p:cNvSpPr>
            <p:nvPr/>
          </p:nvSpPr>
          <p:spPr bwMode="auto">
            <a:xfrm>
              <a:off x="1008" y="2976"/>
              <a:ext cx="960" cy="960"/>
            </a:xfrm>
            <a:prstGeom prst="line">
              <a:avLst/>
            </a:prstGeom>
            <a:noFill/>
            <a:ln w="28575">
              <a:solidFill>
                <a:srgbClr val="177B2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3744" name="Line 10"/>
            <p:cNvSpPr>
              <a:spLocks noChangeShapeType="1"/>
            </p:cNvSpPr>
            <p:nvPr/>
          </p:nvSpPr>
          <p:spPr bwMode="auto">
            <a:xfrm>
              <a:off x="1008" y="2592"/>
              <a:ext cx="1344" cy="1344"/>
            </a:xfrm>
            <a:prstGeom prst="line">
              <a:avLst/>
            </a:prstGeom>
            <a:noFill/>
            <a:ln w="28575">
              <a:solidFill>
                <a:srgbClr val="177B2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3745" name="Line 11"/>
            <p:cNvSpPr>
              <a:spLocks noChangeShapeType="1"/>
            </p:cNvSpPr>
            <p:nvPr/>
          </p:nvSpPr>
          <p:spPr bwMode="auto">
            <a:xfrm>
              <a:off x="1008" y="2208"/>
              <a:ext cx="1728" cy="1728"/>
            </a:xfrm>
            <a:prstGeom prst="line">
              <a:avLst/>
            </a:prstGeom>
            <a:noFill/>
            <a:ln w="28575">
              <a:solidFill>
                <a:srgbClr val="177B2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3746" name="Text Box 12"/>
            <p:cNvSpPr txBox="1">
              <a:spLocks noChangeArrowheads="1"/>
            </p:cNvSpPr>
            <p:nvPr/>
          </p:nvSpPr>
          <p:spPr bwMode="auto">
            <a:xfrm>
              <a:off x="1536" y="3696"/>
              <a:ext cx="226" cy="2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i="0" dirty="0">
                  <a:solidFill>
                    <a:srgbClr val="177B21"/>
                  </a:solidFill>
                  <a:latin typeface="+mj-lt"/>
                </a:rPr>
                <a:t>q</a:t>
              </a:r>
              <a:r>
                <a:rPr lang="en-US" sz="1600" i="0" baseline="-25000" dirty="0">
                  <a:solidFill>
                    <a:srgbClr val="177B21"/>
                  </a:solidFill>
                  <a:latin typeface="+mj-lt"/>
                </a:rPr>
                <a:t>1</a:t>
              </a:r>
              <a:endParaRPr lang="en-US" sz="1600" i="0" dirty="0">
                <a:solidFill>
                  <a:srgbClr val="177B21"/>
                </a:solidFill>
                <a:latin typeface="+mj-lt"/>
              </a:endParaRPr>
            </a:p>
          </p:txBody>
        </p:sp>
        <p:sp>
          <p:nvSpPr>
            <p:cNvPr id="73747" name="Text Box 13"/>
            <p:cNvSpPr txBox="1">
              <a:spLocks noChangeArrowheads="1"/>
            </p:cNvSpPr>
            <p:nvPr/>
          </p:nvSpPr>
          <p:spPr bwMode="auto">
            <a:xfrm>
              <a:off x="1920" y="3648"/>
              <a:ext cx="228" cy="2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i="0" dirty="0">
                  <a:solidFill>
                    <a:srgbClr val="177B21"/>
                  </a:solidFill>
                  <a:latin typeface="+mj-lt"/>
                </a:rPr>
                <a:t>q</a:t>
              </a:r>
              <a:r>
                <a:rPr lang="en-US" sz="1600" i="0" baseline="-25000" dirty="0">
                  <a:solidFill>
                    <a:srgbClr val="177B21"/>
                  </a:solidFill>
                  <a:latin typeface="+mj-lt"/>
                </a:rPr>
                <a:t>2</a:t>
              </a:r>
              <a:endParaRPr lang="en-US" sz="1600" i="0" dirty="0">
                <a:solidFill>
                  <a:srgbClr val="177B21"/>
                </a:solidFill>
                <a:latin typeface="+mj-lt"/>
              </a:endParaRPr>
            </a:p>
          </p:txBody>
        </p:sp>
        <p:sp>
          <p:nvSpPr>
            <p:cNvPr id="73748" name="Text Box 14"/>
            <p:cNvSpPr txBox="1">
              <a:spLocks noChangeArrowheads="1"/>
            </p:cNvSpPr>
            <p:nvPr/>
          </p:nvSpPr>
          <p:spPr bwMode="auto">
            <a:xfrm>
              <a:off x="2352" y="3648"/>
              <a:ext cx="228" cy="2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i="0" dirty="0">
                  <a:solidFill>
                    <a:srgbClr val="177B21"/>
                  </a:solidFill>
                  <a:latin typeface="+mj-lt"/>
                </a:rPr>
                <a:t>q</a:t>
              </a:r>
              <a:r>
                <a:rPr lang="en-US" sz="1600" i="0" baseline="-25000" dirty="0">
                  <a:solidFill>
                    <a:srgbClr val="177B21"/>
                  </a:solidFill>
                  <a:latin typeface="+mj-lt"/>
                </a:rPr>
                <a:t>3</a:t>
              </a:r>
              <a:endParaRPr lang="en-US" sz="1600" i="0" dirty="0">
                <a:solidFill>
                  <a:srgbClr val="177B21"/>
                </a:solidFill>
                <a:latin typeface="+mj-lt"/>
              </a:endParaRPr>
            </a:p>
          </p:txBody>
        </p:sp>
      </p:grpSp>
      <p:sp>
        <p:nvSpPr>
          <p:cNvPr id="73736" name="Text Box 15"/>
          <p:cNvSpPr txBox="1">
            <a:spLocks noChangeArrowheads="1"/>
          </p:cNvSpPr>
          <p:nvPr/>
        </p:nvSpPr>
        <p:spPr bwMode="auto">
          <a:xfrm>
            <a:off x="1524000" y="1600200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3737" name="Text Box 16"/>
          <p:cNvSpPr txBox="1">
            <a:spLocks noChangeArrowheads="1"/>
          </p:cNvSpPr>
          <p:nvPr/>
        </p:nvSpPr>
        <p:spPr bwMode="auto">
          <a:xfrm>
            <a:off x="838200" y="1752600"/>
            <a:ext cx="5627688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0">
                <a:solidFill>
                  <a:schemeClr val="tx1"/>
                </a:solidFill>
              </a:rPr>
              <a:t>Capital and labor are perfect substitutes</a:t>
            </a:r>
          </a:p>
        </p:txBody>
      </p:sp>
      <p:sp>
        <p:nvSpPr>
          <p:cNvPr id="63500" name="Text Box 17"/>
          <p:cNvSpPr txBox="1">
            <a:spLocks noChangeArrowheads="1"/>
          </p:cNvSpPr>
          <p:nvPr/>
        </p:nvSpPr>
        <p:spPr bwMode="auto">
          <a:xfrm>
            <a:off x="2971800" y="2895600"/>
            <a:ext cx="39436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sz="2400" i="1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sz="2400" i="1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sz="2400" i="1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sz="2400" i="1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i="0" dirty="0" smtClean="0">
                <a:solidFill>
                  <a:schemeClr val="tx1"/>
                </a:solidFill>
                <a:latin typeface="+mn-lt"/>
              </a:rPr>
              <a:t>TRS is constant as K/L changes</a:t>
            </a:r>
          </a:p>
        </p:txBody>
      </p:sp>
      <p:sp>
        <p:nvSpPr>
          <p:cNvPr id="73741" name="Text Box 18"/>
          <p:cNvSpPr txBox="1">
            <a:spLocks noChangeArrowheads="1"/>
          </p:cNvSpPr>
          <p:nvPr/>
        </p:nvSpPr>
        <p:spPr bwMode="auto">
          <a:xfrm>
            <a:off x="3276600" y="4341813"/>
            <a:ext cx="1179513" cy="3381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i="0" dirty="0">
                <a:solidFill>
                  <a:srgbClr val="177B21"/>
                </a:solidFill>
                <a:latin typeface="+mj-lt"/>
              </a:rPr>
              <a:t>slope = -b/a</a:t>
            </a:r>
          </a:p>
        </p:txBody>
      </p:sp>
      <p:sp>
        <p:nvSpPr>
          <p:cNvPr id="73742" name="Line 19"/>
          <p:cNvSpPr>
            <a:spLocks noChangeShapeType="1"/>
          </p:cNvSpPr>
          <p:nvPr/>
        </p:nvSpPr>
        <p:spPr bwMode="auto">
          <a:xfrm flipH="1">
            <a:off x="3124200" y="4646613"/>
            <a:ext cx="304800" cy="304800"/>
          </a:xfrm>
          <a:prstGeom prst="line">
            <a:avLst/>
          </a:prstGeom>
          <a:noFill/>
          <a:ln w="19050">
            <a:solidFill>
              <a:srgbClr val="177B2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782312" y="4512755"/>
            <a:ext cx="88197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0" dirty="0">
                <a:solidFill>
                  <a:schemeClr val="tx1"/>
                </a:solidFill>
                <a:latin typeface="+mj-lt"/>
                <a:sym typeface="Symbol" pitchFamily="18" charset="2"/>
              </a:rPr>
              <a:t> = 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Fixed Proportions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Suppose that the production function is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q = min (</a:t>
            </a:r>
            <a:r>
              <a:rPr lang="en-US" sz="2800" dirty="0" err="1" smtClean="0">
                <a:cs typeface="Times New Roman" pitchFamily="18" charset="0"/>
              </a:rPr>
              <a:t>aK,bL</a:t>
            </a:r>
            <a:r>
              <a:rPr lang="en-US" sz="2800" dirty="0" smtClean="0">
                <a:cs typeface="Times New Roman" pitchFamily="18" charset="0"/>
              </a:rPr>
              <a:t>)  </a:t>
            </a:r>
            <a:r>
              <a:rPr lang="en-US" sz="2800" dirty="0" err="1" smtClean="0">
                <a:cs typeface="Times New Roman" pitchFamily="18" charset="0"/>
              </a:rPr>
              <a:t>a,b</a:t>
            </a:r>
            <a:r>
              <a:rPr lang="en-US" sz="2800" dirty="0" smtClean="0">
                <a:cs typeface="Times New Roman" pitchFamily="18" charset="0"/>
              </a:rPr>
              <a:t> &gt; 0</a:t>
            </a:r>
          </a:p>
          <a:p>
            <a:pPr eaLnBrk="1" hangingPunct="1"/>
            <a:r>
              <a:rPr lang="en-US" dirty="0" smtClean="0"/>
              <a:t>Capital and labor must always be used in a fixed ratio</a:t>
            </a:r>
          </a:p>
          <a:p>
            <a:pPr lvl="1" eaLnBrk="1" hangingPunct="1"/>
            <a:r>
              <a:rPr lang="en-US" dirty="0" smtClean="0"/>
              <a:t>the firm will always operate along a ray where K/L is constant</a:t>
            </a:r>
          </a:p>
          <a:p>
            <a:pPr eaLnBrk="1" hangingPunct="1"/>
            <a:r>
              <a:rPr lang="en-US" dirty="0" smtClean="0"/>
              <a:t>Because K/L is constant, </a:t>
            </a:r>
            <a:r>
              <a:rPr lang="en-US" sz="2800" dirty="0" smtClean="0">
                <a:sym typeface="Symbol" pitchFamily="18" charset="2"/>
              </a:rPr>
              <a:t></a:t>
            </a:r>
            <a:r>
              <a:rPr lang="en-US" dirty="0" smtClean="0">
                <a:sym typeface="Symbol" pitchFamily="18" charset="2"/>
              </a:rPr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stCxn id="75787" idx="0"/>
            <a:endCxn id="75787" idx="1"/>
          </p:cNvCxnSpPr>
          <p:nvPr/>
        </p:nvCxnSpPr>
        <p:spPr>
          <a:xfrm flipV="1">
            <a:off x="1600200" y="3808413"/>
            <a:ext cx="2057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Fixed Proportions</a:t>
            </a:r>
          </a:p>
        </p:txBody>
      </p:sp>
      <p:sp>
        <p:nvSpPr>
          <p:cNvPr id="75779" name="Line 5"/>
          <p:cNvSpPr>
            <a:spLocks noChangeShapeType="1"/>
          </p:cNvSpPr>
          <p:nvPr/>
        </p:nvSpPr>
        <p:spPr bwMode="auto">
          <a:xfrm>
            <a:off x="1600200" y="32766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5780" name="Line 6"/>
          <p:cNvSpPr>
            <a:spLocks noChangeShapeType="1"/>
          </p:cNvSpPr>
          <p:nvPr/>
        </p:nvSpPr>
        <p:spPr bwMode="auto">
          <a:xfrm>
            <a:off x="1600200" y="6248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4919662" y="6142506"/>
            <a:ext cx="282449" cy="36933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i="0" dirty="0" smtClean="0">
                <a:solidFill>
                  <a:schemeClr val="tx1"/>
                </a:solidFill>
                <a:latin typeface="+mj-lt"/>
              </a:rPr>
              <a:t>L</a:t>
            </a:r>
            <a:endParaRPr lang="en-US" sz="1800" i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1180673" y="3104602"/>
            <a:ext cx="304891" cy="36933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 i="0" dirty="0" smtClean="0">
                <a:solidFill>
                  <a:schemeClr val="tx1"/>
                </a:solidFill>
                <a:latin typeface="+mj-lt"/>
              </a:rPr>
              <a:t>K</a:t>
            </a:r>
            <a:endParaRPr lang="en-US" sz="1800" i="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75783" name="Group 29"/>
          <p:cNvGrpSpPr>
            <a:grpSpLocks/>
          </p:cNvGrpSpPr>
          <p:nvPr/>
        </p:nvGrpSpPr>
        <p:grpSpPr bwMode="auto">
          <a:xfrm>
            <a:off x="2057400" y="2895600"/>
            <a:ext cx="3181350" cy="3081338"/>
            <a:chOff x="1296" y="1824"/>
            <a:chExt cx="2004" cy="1941"/>
          </a:xfrm>
        </p:grpSpPr>
        <p:sp>
          <p:nvSpPr>
            <p:cNvPr id="75793" name="Text Box 9"/>
            <p:cNvSpPr txBox="1">
              <a:spLocks noChangeArrowheads="1"/>
            </p:cNvSpPr>
            <p:nvPr/>
          </p:nvSpPr>
          <p:spPr bwMode="auto">
            <a:xfrm>
              <a:off x="2592" y="3552"/>
              <a:ext cx="228" cy="2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i="0" dirty="0">
                  <a:solidFill>
                    <a:srgbClr val="177B21"/>
                  </a:solidFill>
                  <a:latin typeface="+mj-lt"/>
                </a:rPr>
                <a:t>q</a:t>
              </a:r>
              <a:r>
                <a:rPr lang="en-US" sz="1600" i="0" baseline="-25000" dirty="0">
                  <a:solidFill>
                    <a:srgbClr val="177B21"/>
                  </a:solidFill>
                  <a:latin typeface="+mj-lt"/>
                </a:rPr>
                <a:t>1</a:t>
              </a:r>
              <a:endParaRPr lang="en-US" sz="1600" i="0" dirty="0">
                <a:solidFill>
                  <a:srgbClr val="177B21"/>
                </a:solidFill>
                <a:latin typeface="+mj-lt"/>
              </a:endParaRPr>
            </a:p>
          </p:txBody>
        </p:sp>
        <p:grpSp>
          <p:nvGrpSpPr>
            <p:cNvPr id="75794" name="Group 12"/>
            <p:cNvGrpSpPr>
              <a:grpSpLocks/>
            </p:cNvGrpSpPr>
            <p:nvPr/>
          </p:nvGrpSpPr>
          <p:grpSpPr bwMode="auto">
            <a:xfrm>
              <a:off x="1296" y="2400"/>
              <a:ext cx="1296" cy="1200"/>
              <a:chOff x="1296" y="2400"/>
              <a:chExt cx="1296" cy="1200"/>
            </a:xfrm>
          </p:grpSpPr>
          <p:sp>
            <p:nvSpPr>
              <p:cNvPr id="75803" name="Line 10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190DFF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804" name="Line 11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296" cy="0"/>
              </a:xfrm>
              <a:prstGeom prst="line">
                <a:avLst/>
              </a:prstGeom>
              <a:noFill/>
              <a:ln w="28575">
                <a:solidFill>
                  <a:srgbClr val="190DFF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5795" name="Group 13"/>
            <p:cNvGrpSpPr>
              <a:grpSpLocks/>
            </p:cNvGrpSpPr>
            <p:nvPr/>
          </p:nvGrpSpPr>
          <p:grpSpPr bwMode="auto">
            <a:xfrm>
              <a:off x="1536" y="2112"/>
              <a:ext cx="1296" cy="1200"/>
              <a:chOff x="1296" y="2400"/>
              <a:chExt cx="1296" cy="1200"/>
            </a:xfrm>
          </p:grpSpPr>
          <p:sp>
            <p:nvSpPr>
              <p:cNvPr id="75801" name="Line 14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190DFF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802" name="Line 15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296" cy="0"/>
              </a:xfrm>
              <a:prstGeom prst="line">
                <a:avLst/>
              </a:prstGeom>
              <a:noFill/>
              <a:ln w="28575">
                <a:solidFill>
                  <a:srgbClr val="190DFF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5796" name="Group 17"/>
            <p:cNvGrpSpPr>
              <a:grpSpLocks/>
            </p:cNvGrpSpPr>
            <p:nvPr/>
          </p:nvGrpSpPr>
          <p:grpSpPr bwMode="auto">
            <a:xfrm>
              <a:off x="1776" y="1824"/>
              <a:ext cx="1296" cy="1200"/>
              <a:chOff x="1296" y="2400"/>
              <a:chExt cx="1296" cy="1200"/>
            </a:xfrm>
          </p:grpSpPr>
          <p:sp>
            <p:nvSpPr>
              <p:cNvPr id="75799" name="Line 18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0" cy="1200"/>
              </a:xfrm>
              <a:prstGeom prst="line">
                <a:avLst/>
              </a:prstGeom>
              <a:noFill/>
              <a:ln w="28575">
                <a:solidFill>
                  <a:srgbClr val="190DFF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800" name="Line 19"/>
              <p:cNvSpPr>
                <a:spLocks noChangeShapeType="1"/>
              </p:cNvSpPr>
              <p:nvPr/>
            </p:nvSpPr>
            <p:spPr bwMode="auto">
              <a:xfrm>
                <a:off x="1296" y="3600"/>
                <a:ext cx="1296" cy="0"/>
              </a:xfrm>
              <a:prstGeom prst="line">
                <a:avLst/>
              </a:prstGeom>
              <a:noFill/>
              <a:ln w="28575">
                <a:solidFill>
                  <a:srgbClr val="190DFF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5797" name="Text Box 20"/>
            <p:cNvSpPr txBox="1">
              <a:spLocks noChangeArrowheads="1"/>
            </p:cNvSpPr>
            <p:nvPr/>
          </p:nvSpPr>
          <p:spPr bwMode="auto">
            <a:xfrm>
              <a:off x="2832" y="3216"/>
              <a:ext cx="228" cy="2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i="0" dirty="0">
                  <a:solidFill>
                    <a:srgbClr val="177B21"/>
                  </a:solidFill>
                  <a:latin typeface="+mj-lt"/>
                </a:rPr>
                <a:t>q</a:t>
              </a:r>
              <a:r>
                <a:rPr lang="en-US" sz="1600" i="0" baseline="-25000" dirty="0">
                  <a:solidFill>
                    <a:srgbClr val="177B21"/>
                  </a:solidFill>
                  <a:latin typeface="+mj-lt"/>
                </a:rPr>
                <a:t>2</a:t>
              </a:r>
              <a:endParaRPr lang="en-US" sz="1600" i="0" dirty="0">
                <a:solidFill>
                  <a:srgbClr val="177B21"/>
                </a:solidFill>
                <a:latin typeface="+mj-lt"/>
              </a:endParaRPr>
            </a:p>
          </p:txBody>
        </p:sp>
        <p:sp>
          <p:nvSpPr>
            <p:cNvPr id="75798" name="Text Box 21"/>
            <p:cNvSpPr txBox="1">
              <a:spLocks noChangeArrowheads="1"/>
            </p:cNvSpPr>
            <p:nvPr/>
          </p:nvSpPr>
          <p:spPr bwMode="auto">
            <a:xfrm>
              <a:off x="3072" y="2880"/>
              <a:ext cx="228" cy="21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i="0" dirty="0">
                  <a:solidFill>
                    <a:srgbClr val="177B21"/>
                  </a:solidFill>
                  <a:latin typeface="+mj-lt"/>
                </a:rPr>
                <a:t>q</a:t>
              </a:r>
              <a:r>
                <a:rPr lang="en-US" sz="1600" i="0" baseline="-25000" dirty="0">
                  <a:solidFill>
                    <a:srgbClr val="177B21"/>
                  </a:solidFill>
                  <a:latin typeface="+mj-lt"/>
                </a:rPr>
                <a:t>3</a:t>
              </a:r>
              <a:endParaRPr lang="en-US" sz="1600" i="0" dirty="0">
                <a:solidFill>
                  <a:srgbClr val="177B21"/>
                </a:solidFill>
                <a:latin typeface="+mj-lt"/>
              </a:endParaRPr>
            </a:p>
          </p:txBody>
        </p:sp>
      </p:grpSp>
      <p:sp>
        <p:nvSpPr>
          <p:cNvPr id="75784" name="Text Box 22"/>
          <p:cNvSpPr txBox="1">
            <a:spLocks noChangeArrowheads="1"/>
          </p:cNvSpPr>
          <p:nvPr/>
        </p:nvSpPr>
        <p:spPr bwMode="auto">
          <a:xfrm>
            <a:off x="914400" y="1600200"/>
            <a:ext cx="7924800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0">
                <a:solidFill>
                  <a:schemeClr val="tx1"/>
                </a:solidFill>
              </a:rPr>
              <a:t>No substitution between labor and capital is possible</a:t>
            </a:r>
          </a:p>
        </p:txBody>
      </p:sp>
      <p:sp>
        <p:nvSpPr>
          <p:cNvPr id="75785" name="Text Box 24"/>
          <p:cNvSpPr txBox="1">
            <a:spLocks noChangeArrowheads="1"/>
          </p:cNvSpPr>
          <p:nvPr/>
        </p:nvSpPr>
        <p:spPr bwMode="auto">
          <a:xfrm>
            <a:off x="6400800" y="4119563"/>
            <a:ext cx="817853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i="0" dirty="0">
                <a:solidFill>
                  <a:schemeClr val="tx1"/>
                </a:solidFill>
                <a:latin typeface="+mj-lt"/>
                <a:sym typeface="Symbol" pitchFamily="18" charset="2"/>
              </a:rPr>
              <a:t> = 0</a:t>
            </a:r>
          </a:p>
        </p:txBody>
      </p:sp>
      <p:grpSp>
        <p:nvGrpSpPr>
          <p:cNvPr id="75786" name="Group 30"/>
          <p:cNvGrpSpPr>
            <a:grpSpLocks/>
          </p:cNvGrpSpPr>
          <p:nvPr/>
        </p:nvGrpSpPr>
        <p:grpSpPr bwMode="auto">
          <a:xfrm>
            <a:off x="990600" y="2819400"/>
            <a:ext cx="6219825" cy="3759200"/>
            <a:chOff x="624" y="1777"/>
            <a:chExt cx="3918" cy="2368"/>
          </a:xfrm>
        </p:grpSpPr>
        <p:sp>
          <p:nvSpPr>
            <p:cNvPr id="75787" name="Line 16"/>
            <p:cNvSpPr>
              <a:spLocks noChangeShapeType="1"/>
            </p:cNvSpPr>
            <p:nvPr/>
          </p:nvSpPr>
          <p:spPr bwMode="auto">
            <a:xfrm flipV="1">
              <a:off x="1008" y="2400"/>
              <a:ext cx="1296" cy="1536"/>
            </a:xfrm>
            <a:prstGeom prst="line">
              <a:avLst/>
            </a:prstGeom>
            <a:noFill/>
            <a:ln w="19050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5548" name="Text Box 23"/>
            <p:cNvSpPr txBox="1">
              <a:spLocks noChangeArrowheads="1"/>
            </p:cNvSpPr>
            <p:nvPr/>
          </p:nvSpPr>
          <p:spPr bwMode="auto">
            <a:xfrm>
              <a:off x="3024" y="1777"/>
              <a:ext cx="15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sz="2400" i="1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sz="2400" i="1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>
                <a:defRPr/>
              </a:pPr>
              <a:r>
                <a:rPr lang="en-US" i="0" dirty="0" smtClean="0">
                  <a:solidFill>
                    <a:schemeClr val="tx1"/>
                  </a:solidFill>
                  <a:latin typeface="+mn-lt"/>
                </a:rPr>
                <a:t>K/L is fixed at b/a</a:t>
              </a:r>
            </a:p>
          </p:txBody>
        </p:sp>
        <p:sp>
          <p:nvSpPr>
            <p:cNvPr id="75789" name="Line 25"/>
            <p:cNvSpPr>
              <a:spLocks noChangeShapeType="1"/>
            </p:cNvSpPr>
            <p:nvPr/>
          </p:nvSpPr>
          <p:spPr bwMode="auto">
            <a:xfrm flipH="1">
              <a:off x="1008" y="3024"/>
              <a:ext cx="768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790" name="Line 26"/>
            <p:cNvSpPr>
              <a:spLocks noChangeShapeType="1"/>
            </p:cNvSpPr>
            <p:nvPr/>
          </p:nvSpPr>
          <p:spPr bwMode="auto">
            <a:xfrm>
              <a:off x="1776" y="3024"/>
              <a:ext cx="0" cy="912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791" name="Text Box 27"/>
            <p:cNvSpPr txBox="1">
              <a:spLocks noChangeArrowheads="1"/>
            </p:cNvSpPr>
            <p:nvPr/>
          </p:nvSpPr>
          <p:spPr bwMode="auto">
            <a:xfrm>
              <a:off x="1680" y="3953"/>
              <a:ext cx="323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i="0" dirty="0">
                  <a:solidFill>
                    <a:schemeClr val="tx1"/>
                  </a:solidFill>
                  <a:latin typeface="+mj-lt"/>
                </a:rPr>
                <a:t>q</a:t>
              </a:r>
              <a:r>
                <a:rPr lang="en-US" sz="1400" i="0" baseline="-25000" dirty="0">
                  <a:solidFill>
                    <a:schemeClr val="tx1"/>
                  </a:solidFill>
                  <a:latin typeface="+mj-lt"/>
                </a:rPr>
                <a:t>3</a:t>
              </a:r>
              <a:r>
                <a:rPr lang="en-US" sz="1400" i="0" dirty="0">
                  <a:solidFill>
                    <a:schemeClr val="tx1"/>
                  </a:solidFill>
                  <a:latin typeface="+mj-lt"/>
                </a:rPr>
                <a:t>/b</a:t>
              </a:r>
            </a:p>
          </p:txBody>
        </p:sp>
        <p:sp>
          <p:nvSpPr>
            <p:cNvPr id="75792" name="Text Box 28"/>
            <p:cNvSpPr txBox="1">
              <a:spLocks noChangeArrowheads="1"/>
            </p:cNvSpPr>
            <p:nvPr/>
          </p:nvSpPr>
          <p:spPr bwMode="auto">
            <a:xfrm>
              <a:off x="624" y="2945"/>
              <a:ext cx="317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400" i="0" dirty="0">
                  <a:solidFill>
                    <a:schemeClr val="tx1"/>
                  </a:solidFill>
                  <a:latin typeface="+mj-lt"/>
                </a:rPr>
                <a:t>q</a:t>
              </a:r>
              <a:r>
                <a:rPr lang="en-US" sz="1400" i="0" baseline="-25000" dirty="0">
                  <a:solidFill>
                    <a:schemeClr val="tx1"/>
                  </a:solidFill>
                  <a:latin typeface="+mj-lt"/>
                </a:rPr>
                <a:t>3</a:t>
              </a:r>
              <a:r>
                <a:rPr lang="en-US" sz="1400" i="0" dirty="0">
                  <a:solidFill>
                    <a:schemeClr val="tx1"/>
                  </a:solidFill>
                  <a:latin typeface="+mj-lt"/>
                </a:rPr>
                <a:t>/a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226"/>
          </a:xfrm>
        </p:spPr>
        <p:txBody>
          <a:bodyPr/>
          <a:lstStyle/>
          <a:p>
            <a:r>
              <a:rPr lang="en-US" dirty="0" smtClean="0"/>
              <a:t>Short Run, Long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060704"/>
            <a:ext cx="8778240" cy="5641848"/>
          </a:xfrm>
        </p:spPr>
        <p:txBody>
          <a:bodyPr/>
          <a:lstStyle/>
          <a:p>
            <a:r>
              <a:rPr lang="en-US" sz="2800" dirty="0" smtClean="0"/>
              <a:t>Long Run, quantities of ALL inputs used in production can be varied.</a:t>
            </a:r>
          </a:p>
          <a:p>
            <a:r>
              <a:rPr lang="en-US" sz="2800" dirty="0" smtClean="0"/>
              <a:t>Short Run, the quantity of at least one input used in production is fixed.</a:t>
            </a:r>
          </a:p>
          <a:p>
            <a:r>
              <a:rPr lang="en-US" sz="2800" dirty="0" smtClean="0"/>
              <a:t>ALL production takes place in a short run environment.</a:t>
            </a:r>
          </a:p>
          <a:p>
            <a:r>
              <a:rPr lang="en-US" sz="2800" dirty="0" smtClean="0"/>
              <a:t>You can think of the long run as the ability to move from one short run environment to another.</a:t>
            </a:r>
          </a:p>
          <a:p>
            <a:r>
              <a:rPr lang="en-US" sz="2800" dirty="0" smtClean="0"/>
              <a:t>Actual time it takes to make this move depends on many factors, technical, economic and regulatory.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72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100" smtClean="0"/>
              <a:t>Cobb-Douglas Production Function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820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Suppose that the production function is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q = f(K,L) = </a:t>
            </a:r>
            <a:r>
              <a:rPr lang="en-US" sz="2800" dirty="0" err="1" smtClean="0">
                <a:cs typeface="Times New Roman" pitchFamily="18" charset="0"/>
              </a:rPr>
              <a:t>AK</a:t>
            </a:r>
            <a:r>
              <a:rPr lang="en-US" sz="2800" baseline="30000" dirty="0" err="1" smtClean="0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L</a:t>
            </a:r>
            <a:r>
              <a:rPr lang="en-US" sz="2800" baseline="30000" dirty="0" err="1" smtClean="0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  A, a, b &gt; 0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This production function can exhibit any returns to scale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f(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tK,tL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) = A(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tK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800" baseline="30000" dirty="0" smtClean="0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tL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800" baseline="30000" dirty="0" smtClean="0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At</a:t>
            </a:r>
            <a:r>
              <a:rPr lang="en-US" sz="2800" baseline="30000" dirty="0" err="1" smtClean="0">
                <a:cs typeface="Times New Roman" pitchFamily="18" charset="0"/>
                <a:sym typeface="Symbol" pitchFamily="18" charset="2"/>
              </a:rPr>
              <a:t>a+b</a:t>
            </a:r>
            <a:r>
              <a:rPr lang="en-US" sz="2800" baseline="3000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K</a:t>
            </a:r>
            <a:r>
              <a:rPr lang="en-US" sz="2800" baseline="30000" dirty="0" err="1" smtClean="0"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L</a:t>
            </a:r>
            <a:r>
              <a:rPr lang="en-US" sz="2800" baseline="30000" dirty="0" err="1" smtClean="0">
                <a:cs typeface="Times New Roman" pitchFamily="18" charset="0"/>
                <a:sym typeface="Symbol" pitchFamily="18" charset="2"/>
              </a:rPr>
              <a:t>b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t</a:t>
            </a:r>
            <a:r>
              <a:rPr lang="en-US" sz="2800" baseline="30000" dirty="0" err="1" smtClean="0">
                <a:cs typeface="Times New Roman" pitchFamily="18" charset="0"/>
                <a:sym typeface="Symbol" pitchFamily="18" charset="2"/>
              </a:rPr>
              <a:t>a+b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(K,L)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if a + b = 1  constant returns to scale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if a + b &gt; 1  increasing returns to scale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if a + b &lt; 1  decreasing returns to scale</a:t>
            </a:r>
          </a:p>
          <a:p>
            <a:pPr algn="ctr" eaLnBrk="1" hangingPunct="1">
              <a:buFontTx/>
              <a:buNone/>
            </a:pPr>
            <a:endParaRPr lang="en-US" sz="2800" i="1" baseline="30000" dirty="0" smtClean="0">
              <a:solidFill>
                <a:srgbClr val="007572"/>
              </a:solidFill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endParaRPr lang="en-US" i="1" baseline="30000" dirty="0" smtClean="0">
              <a:solidFill>
                <a:srgbClr val="00757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100" smtClean="0"/>
              <a:t>Cobb-Douglas Production Function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820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2800" baseline="30000" smtClean="0">
              <a:solidFill>
                <a:srgbClr val="2600C8"/>
              </a:solidFill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endParaRPr lang="en-US" baseline="30000" smtClean="0">
              <a:solidFill>
                <a:srgbClr val="2600C8"/>
              </a:solidFill>
              <a:sym typeface="Symbol" pitchFamily="18" charset="2"/>
            </a:endParaRPr>
          </a:p>
        </p:txBody>
      </p:sp>
      <p:graphicFrame>
        <p:nvGraphicFramePr>
          <p:cNvPr id="7782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264614"/>
              </p:ext>
            </p:extLst>
          </p:nvPr>
        </p:nvGraphicFramePr>
        <p:xfrm>
          <a:off x="482600" y="2062163"/>
          <a:ext cx="8196263" cy="415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3" name="Equation" r:id="rId3" imgW="3911400" imgH="1981080" progId="Equation.DSMT4">
                  <p:embed/>
                </p:oleObj>
              </mc:Choice>
              <mc:Fallback>
                <p:oleObj name="Equation" r:id="rId3" imgW="3911400" imgH="19810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062163"/>
                        <a:ext cx="8196263" cy="415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328613"/>
            <a:ext cx="8643938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100" smtClean="0"/>
              <a:t>Cobb-Douglas Production Function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08163"/>
            <a:ext cx="8382000" cy="4287837"/>
          </a:xfrm>
        </p:spPr>
        <p:txBody>
          <a:bodyPr/>
          <a:lstStyle/>
          <a:p>
            <a:pPr marL="182563" indent="-182563" eaLnBrk="1" hangingPunct="1"/>
            <a:r>
              <a:rPr lang="en-US" dirty="0" smtClean="0"/>
              <a:t>The Cobb-Douglas production function is linear in logarithms</a:t>
            </a:r>
          </a:p>
          <a:p>
            <a:pPr marL="182563" indent="-182563" algn="ctr" eaLnBrk="1" hangingPunct="1">
              <a:buFontTx/>
              <a:buNone/>
            </a:pP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ln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q =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ln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A + a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ln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K + b </a:t>
            </a:r>
            <a:r>
              <a:rPr lang="en-US" sz="2800" dirty="0" err="1" smtClean="0">
                <a:cs typeface="Times New Roman" pitchFamily="18" charset="0"/>
                <a:sym typeface="Symbol" pitchFamily="18" charset="2"/>
              </a:rPr>
              <a:t>ln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 L</a:t>
            </a:r>
          </a:p>
          <a:p>
            <a:pPr lvl="1" indent="-182563" eaLnBrk="1" hangingPunct="1">
              <a:buFont typeface="Arial" charset="0"/>
              <a:buChar char="•"/>
            </a:pPr>
            <a:r>
              <a:rPr lang="en-US" dirty="0" smtClean="0">
                <a:sym typeface="Symbol" pitchFamily="18" charset="2"/>
              </a:rPr>
              <a:t>a is the elasticity of output with respect to K</a:t>
            </a:r>
          </a:p>
          <a:p>
            <a:pPr lvl="1" indent="-182563" eaLnBrk="1" hangingPunct="1">
              <a:buFont typeface="Arial" charset="0"/>
              <a:buChar char="•"/>
            </a:pPr>
            <a:r>
              <a:rPr lang="en-US" dirty="0" smtClean="0">
                <a:sym typeface="Symbol" pitchFamily="18" charset="2"/>
              </a:rPr>
              <a:t>b is the elasticity of output with respect to L</a:t>
            </a:r>
          </a:p>
          <a:p>
            <a:pPr lvl="1" indent="-182563" eaLnBrk="1" hangingPunct="1">
              <a:buFont typeface="Arial" charset="0"/>
              <a:buChar char="•"/>
            </a:pPr>
            <a:r>
              <a:rPr lang="en-US" dirty="0" smtClean="0">
                <a:sym typeface="Symbol" pitchFamily="18" charset="2"/>
              </a:rPr>
              <a:t>Statistically, this is how we estimate production functions via regression analysis.</a:t>
            </a:r>
          </a:p>
          <a:p>
            <a:pPr marL="182563" indent="-182563" algn="ctr" eaLnBrk="1" hangingPunct="1">
              <a:buFontTx/>
              <a:buNone/>
            </a:pPr>
            <a:endParaRPr lang="en-US" sz="2800" i="1" baseline="30000" dirty="0" smtClean="0">
              <a:sym typeface="Symbol" pitchFamily="18" charset="2"/>
            </a:endParaRPr>
          </a:p>
          <a:p>
            <a:pPr marL="182563" indent="-182563" algn="ctr" eaLnBrk="1" hangingPunct="1">
              <a:buFontTx/>
              <a:buNone/>
            </a:pPr>
            <a:endParaRPr lang="en-US" i="1" baseline="30000" dirty="0" smtClean="0">
              <a:solidFill>
                <a:srgbClr val="00757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CES Production Function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Suppose that the production function is</a:t>
            </a:r>
          </a:p>
          <a:p>
            <a:pPr lvl="1" eaLnBrk="1" hangingPunct="1"/>
            <a:endParaRPr lang="en-US" sz="2400" dirty="0" smtClean="0">
              <a:sym typeface="Symbol" pitchFamily="18" charset="2"/>
            </a:endParaRPr>
          </a:p>
          <a:p>
            <a:pPr lvl="1" eaLnBrk="1" hangingPunct="1"/>
            <a:endParaRPr lang="en-US" sz="2400" dirty="0" smtClean="0">
              <a:sym typeface="Symbol" pitchFamily="18" charset="2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>
                <a:sym typeface="Symbol" pitchFamily="18" charset="2"/>
              </a:rPr>
              <a:t></a:t>
            </a:r>
            <a:r>
              <a:rPr lang="en-US" dirty="0" smtClean="0">
                <a:sym typeface="MT Symbol" pitchFamily="82" charset="2"/>
              </a:rPr>
              <a:t> &gt; 1 </a:t>
            </a:r>
            <a:r>
              <a:rPr lang="en-US" dirty="0" smtClean="0">
                <a:sym typeface="Symbol" pitchFamily="18" charset="2"/>
              </a:rPr>
              <a:t> increasing returns to scale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>
                <a:sym typeface="Symbol" pitchFamily="18" charset="2"/>
              </a:rPr>
              <a:t></a:t>
            </a:r>
            <a:r>
              <a:rPr lang="en-US" dirty="0" smtClean="0">
                <a:sym typeface="MT Symbol" pitchFamily="82" charset="2"/>
              </a:rPr>
              <a:t> = 1 </a:t>
            </a:r>
            <a:r>
              <a:rPr lang="en-US" dirty="0" smtClean="0">
                <a:sym typeface="Symbol" pitchFamily="18" charset="2"/>
              </a:rPr>
              <a:t> constant returns to scale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>
                <a:sym typeface="Symbol" pitchFamily="18" charset="2"/>
              </a:rPr>
              <a:t></a:t>
            </a:r>
            <a:r>
              <a:rPr lang="en-US" dirty="0" smtClean="0">
                <a:sym typeface="MT Symbol" pitchFamily="82" charset="2"/>
              </a:rPr>
              <a:t> &lt; 1 </a:t>
            </a:r>
            <a:r>
              <a:rPr lang="en-US" dirty="0" smtClean="0">
                <a:sym typeface="Symbol" pitchFamily="18" charset="2"/>
              </a:rPr>
              <a:t> decreasing returns to scale</a:t>
            </a:r>
          </a:p>
        </p:txBody>
      </p:sp>
      <p:graphicFrame>
        <p:nvGraphicFramePr>
          <p:cNvPr id="7987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589409"/>
              </p:ext>
            </p:extLst>
          </p:nvPr>
        </p:nvGraphicFramePr>
        <p:xfrm>
          <a:off x="1754188" y="2230438"/>
          <a:ext cx="40417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2" name="Equation" r:id="rId3" imgW="2006280" imgH="355320" progId="Equation.DSMT4">
                  <p:embed/>
                </p:oleObj>
              </mc:Choice>
              <mc:Fallback>
                <p:oleObj name="Equation" r:id="rId3" imgW="2006280" imgH="35532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2230438"/>
                        <a:ext cx="4041775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371475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CES Production Function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TRS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Note, not a function of scale, </a:t>
            </a:r>
            <a:r>
              <a:rPr lang="el-GR" dirty="0" smtClean="0"/>
              <a:t>γ</a:t>
            </a:r>
            <a:endParaRPr lang="en-US" dirty="0" smtClean="0">
              <a:sym typeface="Symbol" pitchFamily="18" charset="2"/>
            </a:endParaRPr>
          </a:p>
        </p:txBody>
      </p:sp>
      <p:graphicFrame>
        <p:nvGraphicFramePr>
          <p:cNvPr id="8090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306435"/>
              </p:ext>
            </p:extLst>
          </p:nvPr>
        </p:nvGraphicFramePr>
        <p:xfrm>
          <a:off x="1231900" y="2190750"/>
          <a:ext cx="5411788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6" name="Equation" r:id="rId3" imgW="3022560" imgH="1981080" progId="Equation.DSMT4">
                  <p:embed/>
                </p:oleObj>
              </mc:Choice>
              <mc:Fallback>
                <p:oleObj name="Equation" r:id="rId3" imgW="3022560" imgH="19810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2190750"/>
                        <a:ext cx="5411788" cy="354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371475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CES Production Function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520700" y="1190625"/>
            <a:ext cx="8318500" cy="5286375"/>
          </a:xfrm>
        </p:spPr>
        <p:txBody>
          <a:bodyPr/>
          <a:lstStyle/>
          <a:p>
            <a:pPr eaLnBrk="1" hangingPunct="1"/>
            <a:r>
              <a:rPr lang="el-GR" smtClean="0"/>
              <a:t>σ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endParaRPr lang="en-US" sz="2400" smtClean="0">
              <a:sym typeface="Symbol" pitchFamily="18" charset="2"/>
            </a:endParaRPr>
          </a:p>
          <a:p>
            <a:pPr lvl="1" eaLnBrk="1" hangingPunct="1"/>
            <a:endParaRPr lang="en-US" smtClean="0">
              <a:sym typeface="Symbol" pitchFamily="18" charset="2"/>
            </a:endParaRPr>
          </a:p>
        </p:txBody>
      </p:sp>
      <p:graphicFrame>
        <p:nvGraphicFramePr>
          <p:cNvPr id="8192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407121"/>
              </p:ext>
            </p:extLst>
          </p:nvPr>
        </p:nvGraphicFramePr>
        <p:xfrm>
          <a:off x="1500823" y="1802448"/>
          <a:ext cx="5437187" cy="451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9" name="Equation" r:id="rId3" imgW="3047760" imgH="2527200" progId="Equation.DSMT4">
                  <p:embed/>
                </p:oleObj>
              </mc:Choice>
              <mc:Fallback>
                <p:oleObj name="Equation" r:id="rId3" imgW="3047760" imgH="2527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823" y="1802448"/>
                        <a:ext cx="5437187" cy="451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711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CES Production Function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12725" y="1595438"/>
            <a:ext cx="8626475" cy="4881562"/>
          </a:xfrm>
        </p:spPr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For CES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>
                <a:sym typeface="Symbol" pitchFamily="18" charset="2"/>
              </a:rPr>
              <a:t>At limit as  → 1, </a:t>
            </a:r>
            <a:r>
              <a:rPr lang="el-GR" dirty="0" smtClean="0">
                <a:sym typeface="Symbol" pitchFamily="18" charset="2"/>
              </a:rPr>
              <a:t>σ</a:t>
            </a:r>
            <a:r>
              <a:rPr lang="en-US" dirty="0" smtClean="0">
                <a:sym typeface="Symbol" pitchFamily="18" charset="2"/>
              </a:rPr>
              <a:t> → ∞,  linear production function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>
                <a:sym typeface="Symbol" pitchFamily="18" charset="2"/>
              </a:rPr>
              <a:t>At limit as  → -, </a:t>
            </a:r>
            <a:r>
              <a:rPr lang="el-GR" dirty="0" smtClean="0">
                <a:sym typeface="Symbol" pitchFamily="18" charset="2"/>
              </a:rPr>
              <a:t>σ</a:t>
            </a:r>
            <a:r>
              <a:rPr lang="en-US" dirty="0" smtClean="0">
                <a:sym typeface="Symbol" pitchFamily="18" charset="2"/>
              </a:rPr>
              <a:t> → ∞, fixed proportions production function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>
                <a:sym typeface="Symbol" pitchFamily="18" charset="2"/>
              </a:rPr>
              <a:t>When  = 0, Cobb-Douglas production function</a:t>
            </a:r>
          </a:p>
        </p:txBody>
      </p:sp>
      <p:graphicFrame>
        <p:nvGraphicFramePr>
          <p:cNvPr id="8294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308186"/>
              </p:ext>
            </p:extLst>
          </p:nvPr>
        </p:nvGraphicFramePr>
        <p:xfrm>
          <a:off x="1601788" y="2184400"/>
          <a:ext cx="4092575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Equation" r:id="rId3" imgW="2031840" imgH="812520" progId="Equation.DSMT4">
                  <p:embed/>
                </p:oleObj>
              </mc:Choice>
              <mc:Fallback>
                <p:oleObj name="Equation" r:id="rId3" imgW="2031840" imgH="8125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184400"/>
                        <a:ext cx="4092575" cy="163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7638"/>
            <a:ext cx="8229600" cy="12557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A Generalized Leontief Production Function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90563" y="1285875"/>
            <a:ext cx="7713662" cy="3671888"/>
          </a:xfrm>
        </p:spPr>
        <p:txBody>
          <a:bodyPr/>
          <a:lstStyle/>
          <a:p>
            <a:pPr eaLnBrk="1" hangingPunct="1"/>
            <a:r>
              <a:rPr lang="en-US" dirty="0" smtClean="0"/>
              <a:t>Suppose that the production function is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TRS</a:t>
            </a:r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062972"/>
              </p:ext>
            </p:extLst>
          </p:nvPr>
        </p:nvGraphicFramePr>
        <p:xfrm>
          <a:off x="1701800" y="2054225"/>
          <a:ext cx="5173663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3" imgW="2349360" imgH="2095200" progId="Equation.DSMT4">
                  <p:embed/>
                </p:oleObj>
              </mc:Choice>
              <mc:Fallback>
                <p:oleObj name="Equation" r:id="rId3" imgW="2349360" imgH="2095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2054225"/>
                        <a:ext cx="5173663" cy="461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A Generalized Leontief Production Function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31825" y="1681163"/>
            <a:ext cx="7772400" cy="3276600"/>
          </a:xfrm>
        </p:spPr>
        <p:txBody>
          <a:bodyPr/>
          <a:lstStyle/>
          <a:p>
            <a:pPr eaLnBrk="1" hangingPunct="1"/>
            <a:r>
              <a:rPr lang="el-GR" smtClean="0"/>
              <a:t>σ</a:t>
            </a:r>
            <a:endParaRPr lang="en-US" smtClean="0"/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598877"/>
              </p:ext>
            </p:extLst>
          </p:nvPr>
        </p:nvGraphicFramePr>
        <p:xfrm>
          <a:off x="984250" y="2341563"/>
          <a:ext cx="6583363" cy="337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Equation" r:id="rId3" imgW="2971800" imgH="1523880" progId="Equation.DSMT4">
                  <p:embed/>
                </p:oleObj>
              </mc:Choice>
              <mc:Fallback>
                <p:oleObj name="Equation" r:id="rId3" imgW="2971800" imgH="15238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41563"/>
                        <a:ext cx="6583363" cy="337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854075"/>
          </a:xfrm>
        </p:spPr>
        <p:txBody>
          <a:bodyPr/>
          <a:lstStyle/>
          <a:p>
            <a:pPr eaLnBrk="1" hangingPunct="1"/>
            <a:r>
              <a:rPr lang="en-US" smtClean="0"/>
              <a:t>Technical Progress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Methods of production change over time</a:t>
            </a:r>
          </a:p>
          <a:p>
            <a:pPr eaLnBrk="1" hangingPunct="1"/>
            <a:r>
              <a:rPr lang="en-US" dirty="0" smtClean="0"/>
              <a:t>Following the development of superior production techniques, the same level of output can be produced with fewer inputs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err="1" smtClean="0"/>
              <a:t>isoquant</a:t>
            </a:r>
            <a:r>
              <a:rPr lang="en-US" dirty="0" smtClean="0"/>
              <a:t> shifts inward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basic model to think of production as a function of K and L.</a:t>
            </a:r>
          </a:p>
          <a:p>
            <a:r>
              <a:rPr lang="en-US" dirty="0" smtClean="0"/>
              <a:t>L variable in the short run while K is fixed.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854075"/>
          </a:xfrm>
        </p:spPr>
        <p:txBody>
          <a:bodyPr/>
          <a:lstStyle/>
          <a:p>
            <a:pPr eaLnBrk="1" hangingPunct="1"/>
            <a:r>
              <a:rPr lang="en-US" smtClean="0"/>
              <a:t>Technical Progress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Suppose that the production function is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q = A(t)</a:t>
            </a:r>
            <a:r>
              <a:rPr lang="en-US" sz="2800" dirty="0" smtClean="0">
                <a:cs typeface="Times New Roman" pitchFamily="18" charset="0"/>
                <a:sym typeface="Symbol"/>
              </a:rPr>
              <a:t></a:t>
            </a:r>
            <a:r>
              <a:rPr lang="en-US" sz="2800" dirty="0" smtClean="0">
                <a:cs typeface="Times New Roman" pitchFamily="18" charset="0"/>
              </a:rPr>
              <a:t>f(K(t),L(t))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where A(t) represents all influences that go into determining q other than K and L</a:t>
            </a:r>
          </a:p>
          <a:p>
            <a:pPr lvl="1" eaLnBrk="1" hangingPunct="1"/>
            <a:r>
              <a:rPr lang="en-US" dirty="0" smtClean="0"/>
              <a:t>changes in A over time represent technical progress</a:t>
            </a:r>
          </a:p>
          <a:p>
            <a:pPr lvl="2" eaLnBrk="1" hangingPunct="1"/>
            <a:r>
              <a:rPr lang="en-US" dirty="0" smtClean="0"/>
              <a:t>A is shown as a function of time (t)</a:t>
            </a:r>
          </a:p>
          <a:p>
            <a:pPr lvl="2" eaLnBrk="1" hangingPunct="1"/>
            <a:r>
              <a:rPr lang="en-US" dirty="0" err="1" smtClean="0"/>
              <a:t>dA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3902" y="265814"/>
            <a:ext cx="7772400" cy="854075"/>
          </a:xfrm>
        </p:spPr>
        <p:txBody>
          <a:bodyPr/>
          <a:lstStyle/>
          <a:p>
            <a:pPr eaLnBrk="1" hangingPunct="1"/>
            <a:r>
              <a:rPr lang="en-US" dirty="0" smtClean="0"/>
              <a:t>Technical Progress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96432" y="1105786"/>
            <a:ext cx="7661184" cy="5642486"/>
          </a:xfrm>
        </p:spPr>
        <p:txBody>
          <a:bodyPr/>
          <a:lstStyle/>
          <a:p>
            <a:pPr eaLnBrk="1" hangingPunct="1"/>
            <a:r>
              <a:rPr lang="en-US" dirty="0" smtClean="0"/>
              <a:t>Differentiating the production function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	with respect to time we get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Which simplifies to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i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454301"/>
              </p:ext>
            </p:extLst>
          </p:nvPr>
        </p:nvGraphicFramePr>
        <p:xfrm>
          <a:off x="2263267" y="1704848"/>
          <a:ext cx="37417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5" name="Equation" r:id="rId3" imgW="2781000" imgH="482400" progId="Equation.DSMT4">
                  <p:embed/>
                </p:oleObj>
              </mc:Choice>
              <mc:Fallback>
                <p:oleObj name="Equation" r:id="rId3" imgW="2781000" imgH="4824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267" y="1704848"/>
                        <a:ext cx="3741738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13" name="Object 49"/>
          <p:cNvGraphicFramePr>
            <a:graphicFrameLocks noChangeAspect="1"/>
          </p:cNvGraphicFramePr>
          <p:nvPr/>
        </p:nvGraphicFramePr>
        <p:xfrm>
          <a:off x="1002665" y="3097276"/>
          <a:ext cx="647541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6" name="Equation" r:id="rId5" imgW="2793960" imgH="431640" progId="Equation.DSMT4">
                  <p:embed/>
                </p:oleObj>
              </mc:Choice>
              <mc:Fallback>
                <p:oleObj name="Equation" r:id="rId5" imgW="2793960" imgH="4316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665" y="3097276"/>
                        <a:ext cx="6475413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14" name="Object 50"/>
          <p:cNvGraphicFramePr>
            <a:graphicFrameLocks noChangeAspect="1"/>
          </p:cNvGraphicFramePr>
          <p:nvPr/>
        </p:nvGraphicFramePr>
        <p:xfrm>
          <a:off x="1387475" y="5380038"/>
          <a:ext cx="524033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17" name="Equation" r:id="rId7" imgW="2260440" imgH="431640" progId="Equation.DSMT4">
                  <p:embed/>
                </p:oleObj>
              </mc:Choice>
              <mc:Fallback>
                <p:oleObj name="Equation" r:id="rId7" imgW="2260440" imgH="43164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5380038"/>
                        <a:ext cx="5240338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3902" y="265814"/>
            <a:ext cx="7772400" cy="854075"/>
          </a:xfrm>
        </p:spPr>
        <p:txBody>
          <a:bodyPr/>
          <a:lstStyle/>
          <a:p>
            <a:pPr eaLnBrk="1" hangingPunct="1"/>
            <a:r>
              <a:rPr lang="en-US" dirty="0" smtClean="0"/>
              <a:t>Technical Progress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87288" y="1974466"/>
            <a:ext cx="7780056" cy="231407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Since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And so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	</a:t>
            </a:r>
            <a:endParaRPr lang="en-US" i="1" dirty="0" smtClean="0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435860"/>
              </p:ext>
            </p:extLst>
          </p:nvPr>
        </p:nvGraphicFramePr>
        <p:xfrm>
          <a:off x="1704912" y="5234178"/>
          <a:ext cx="50069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2" name="Equation" r:id="rId3" imgW="2209680" imgH="431640" progId="Equation.DSMT4">
                  <p:embed/>
                </p:oleObj>
              </mc:Choice>
              <mc:Fallback>
                <p:oleObj name="Equation" r:id="rId3" imgW="2209680" imgH="43164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12" y="5234178"/>
                        <a:ext cx="5006975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454301"/>
              </p:ext>
            </p:extLst>
          </p:nvPr>
        </p:nvGraphicFramePr>
        <p:xfrm>
          <a:off x="755777" y="2975801"/>
          <a:ext cx="765492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3" name="Equation" r:id="rId5" imgW="5689440" imgH="838080" progId="Equation.DSMT4">
                  <p:embed/>
                </p:oleObj>
              </mc:Choice>
              <mc:Fallback>
                <p:oleObj name="Equation" r:id="rId5" imgW="5689440" imgH="8380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777" y="2975801"/>
                        <a:ext cx="7654925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1497013" y="1374775"/>
          <a:ext cx="523875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4" name="Equation" r:id="rId7" imgW="2260440" imgH="431640" progId="Equation.DSMT4">
                  <p:embed/>
                </p:oleObj>
              </mc:Choice>
              <mc:Fallback>
                <p:oleObj name="Equation" r:id="rId7" imgW="226044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374775"/>
                        <a:ext cx="523875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854075"/>
          </a:xfrm>
        </p:spPr>
        <p:txBody>
          <a:bodyPr/>
          <a:lstStyle/>
          <a:p>
            <a:pPr eaLnBrk="1" hangingPunct="1"/>
            <a:r>
              <a:rPr lang="en-US" smtClean="0"/>
              <a:t>Technical Progress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3419856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Dividing by q gives us</a:t>
            </a:r>
          </a:p>
          <a:p>
            <a:pPr eaLnBrk="1" hangingPunct="1">
              <a:buFontTx/>
              <a:buNone/>
            </a:pPr>
            <a:endParaRPr lang="en-US" i="1" dirty="0" smtClean="0"/>
          </a:p>
        </p:txBody>
      </p:sp>
      <p:graphicFrame>
        <p:nvGraphicFramePr>
          <p:cNvPr id="890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656594"/>
              </p:ext>
            </p:extLst>
          </p:nvPr>
        </p:nvGraphicFramePr>
        <p:xfrm>
          <a:off x="1271588" y="2127250"/>
          <a:ext cx="5638800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9" name="Equation" r:id="rId3" imgW="2489040" imgH="1447560" progId="Equation.DSMT4">
                  <p:embed/>
                </p:oleObj>
              </mc:Choice>
              <mc:Fallback>
                <p:oleObj name="Equation" r:id="rId3" imgW="2489040" imgH="14475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2127250"/>
                        <a:ext cx="5638800" cy="351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8368" y="237744"/>
            <a:ext cx="7772400" cy="854075"/>
          </a:xfrm>
        </p:spPr>
        <p:txBody>
          <a:bodyPr/>
          <a:lstStyle/>
          <a:p>
            <a:pPr eaLnBrk="1" hangingPunct="1"/>
            <a:r>
              <a:rPr lang="en-US" dirty="0" smtClean="0"/>
              <a:t>Technical Progress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35405" y="2584988"/>
            <a:ext cx="8601739" cy="680483"/>
          </a:xfrm>
        </p:spPr>
        <p:txBody>
          <a:bodyPr/>
          <a:lstStyle/>
          <a:p>
            <a:pPr eaLnBrk="1" hangingPunct="1"/>
            <a:r>
              <a:rPr lang="en-US" dirty="0" smtClean="0"/>
              <a:t>Expand by strategically adding in K/K and L/L</a:t>
            </a:r>
          </a:p>
          <a:p>
            <a:pPr eaLnBrk="1" hangingPunct="1">
              <a:buFontTx/>
              <a:buNone/>
            </a:pPr>
            <a:endParaRPr lang="en-US" i="1" dirty="0" smtClean="0"/>
          </a:p>
        </p:txBody>
      </p:sp>
      <p:graphicFrame>
        <p:nvGraphicFramePr>
          <p:cNvPr id="8909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488710"/>
              </p:ext>
            </p:extLst>
          </p:nvPr>
        </p:nvGraphicFramePr>
        <p:xfrm>
          <a:off x="728536" y="3650171"/>
          <a:ext cx="75152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0" name="Equation" r:id="rId3" imgW="3327120" imgH="419040" progId="Equation.DSMT4">
                  <p:embed/>
                </p:oleObj>
              </mc:Choice>
              <mc:Fallback>
                <p:oleObj name="Equation" r:id="rId3" imgW="3327120" imgH="419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36" y="3650171"/>
                        <a:ext cx="75152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9" name="Object 17"/>
          <p:cNvGraphicFramePr>
            <a:graphicFrameLocks noChangeAspect="1"/>
          </p:cNvGraphicFramePr>
          <p:nvPr/>
        </p:nvGraphicFramePr>
        <p:xfrm>
          <a:off x="1171004" y="1264222"/>
          <a:ext cx="56388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1" name="Equation" r:id="rId5" imgW="2489040" imgH="545760" progId="Equation.DSMT4">
                  <p:embed/>
                </p:oleObj>
              </mc:Choice>
              <mc:Fallback>
                <p:oleObj name="Equation" r:id="rId5" imgW="2489040" imgH="5457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004" y="1264222"/>
                        <a:ext cx="5638800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6432" y="393405"/>
            <a:ext cx="7772400" cy="854075"/>
          </a:xfrm>
        </p:spPr>
        <p:txBody>
          <a:bodyPr/>
          <a:lstStyle/>
          <a:p>
            <a:pPr eaLnBrk="1" hangingPunct="1"/>
            <a:r>
              <a:rPr lang="en-US" dirty="0" smtClean="0"/>
              <a:t>Technical Progress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41960" y="2782540"/>
            <a:ext cx="8153400" cy="3191540"/>
          </a:xfrm>
        </p:spPr>
        <p:txBody>
          <a:bodyPr/>
          <a:lstStyle/>
          <a:p>
            <a:pPr eaLnBrk="1" hangingPunct="1"/>
            <a:r>
              <a:rPr lang="en-US" dirty="0" smtClean="0"/>
              <a:t>For any variable x, [(</a:t>
            </a: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)/x] is the proportional growth rate in x</a:t>
            </a:r>
          </a:p>
          <a:p>
            <a:pPr lvl="1" eaLnBrk="1" hangingPunct="1"/>
            <a:r>
              <a:rPr lang="en-US" dirty="0" smtClean="0"/>
              <a:t>denote this by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x</a:t>
            </a:r>
            <a:endParaRPr lang="en-US" dirty="0" smtClean="0"/>
          </a:p>
          <a:p>
            <a:pPr eaLnBrk="1" hangingPunct="1"/>
            <a:r>
              <a:rPr lang="en-US" dirty="0" smtClean="0"/>
              <a:t>Then, we can write the equation in terms of growth rates</a:t>
            </a:r>
          </a:p>
          <a:p>
            <a:pPr eaLnBrk="1" hangingPunct="1">
              <a:buFontTx/>
              <a:buNone/>
            </a:pPr>
            <a:endParaRPr lang="en-US" i="1" dirty="0" smtClean="0"/>
          </a:p>
        </p:txBody>
      </p:sp>
      <p:graphicFrame>
        <p:nvGraphicFramePr>
          <p:cNvPr id="901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572378"/>
              </p:ext>
            </p:extLst>
          </p:nvPr>
        </p:nvGraphicFramePr>
        <p:xfrm>
          <a:off x="1792288" y="5395913"/>
          <a:ext cx="50307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2" name="Equation" r:id="rId3" imgW="2222280" imgH="419040" progId="Equation.DSMT4">
                  <p:embed/>
                </p:oleObj>
              </mc:Choice>
              <mc:Fallback>
                <p:oleObj name="Equation" r:id="rId3" imgW="2222280" imgH="4190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5395913"/>
                        <a:ext cx="5030787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31" name="Object 19"/>
          <p:cNvGraphicFramePr>
            <a:graphicFrameLocks noChangeAspect="1"/>
          </p:cNvGraphicFramePr>
          <p:nvPr/>
        </p:nvGraphicFramePr>
        <p:xfrm>
          <a:off x="591503" y="1436815"/>
          <a:ext cx="75152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3" name="Equation" r:id="rId5" imgW="3327120" imgH="419040" progId="Equation.DSMT4">
                  <p:embed/>
                </p:oleObj>
              </mc:Choice>
              <mc:Fallback>
                <p:oleObj name="Equation" r:id="rId5" imgW="3327120" imgH="4190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3" y="1436815"/>
                        <a:ext cx="75152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53902" y="308344"/>
            <a:ext cx="7772400" cy="923925"/>
          </a:xfrm>
        </p:spPr>
        <p:txBody>
          <a:bodyPr/>
          <a:lstStyle/>
          <a:p>
            <a:pPr eaLnBrk="1" hangingPunct="1"/>
            <a:r>
              <a:rPr lang="en-US" dirty="0" smtClean="0"/>
              <a:t>Technical Progress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99730" y="1212112"/>
            <a:ext cx="8197702" cy="547576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Note the </a:t>
            </a:r>
            <a:r>
              <a:rPr lang="en-US" sz="2800" dirty="0" err="1" smtClean="0"/>
              <a:t>elasticities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Yielding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Growth is a function of technical change and growth in the use of inputs.</a:t>
            </a:r>
            <a:endParaRPr lang="en-US" i="1" dirty="0" smtClean="0"/>
          </a:p>
        </p:txBody>
      </p:sp>
      <p:graphicFrame>
        <p:nvGraphicFramePr>
          <p:cNvPr id="911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538653"/>
              </p:ext>
            </p:extLst>
          </p:nvPr>
        </p:nvGraphicFramePr>
        <p:xfrm>
          <a:off x="831850" y="3201988"/>
          <a:ext cx="5753100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1" name="Equation" r:id="rId3" imgW="2527200" imgH="888840" progId="Equation.DSMT4">
                  <p:embed/>
                </p:oleObj>
              </mc:Choice>
              <mc:Fallback>
                <p:oleObj name="Equation" r:id="rId3" imgW="2527200" imgH="8888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3201988"/>
                        <a:ext cx="5753100" cy="205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485480"/>
              </p:ext>
            </p:extLst>
          </p:nvPr>
        </p:nvGraphicFramePr>
        <p:xfrm>
          <a:off x="1460500" y="1993900"/>
          <a:ext cx="5016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2" name="Equation" r:id="rId5" imgW="2222280" imgH="419040" progId="Equation.DSMT4">
                  <p:embed/>
                </p:oleObj>
              </mc:Choice>
              <mc:Fallback>
                <p:oleObj name="Equation" r:id="rId5" imgW="2222280" imgH="4190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993900"/>
                        <a:ext cx="50165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2798064" y="1796902"/>
            <a:ext cx="1243583" cy="138223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88406" y="1821711"/>
            <a:ext cx="1191770" cy="138223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Solow, US Growth 1909-1949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242888" y="1347788"/>
            <a:ext cx="8589962" cy="52482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Solow estimated the following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G</a:t>
            </a:r>
            <a:r>
              <a:rPr lang="en-US" baseline="-25000" dirty="0" err="1" smtClean="0"/>
              <a:t>q</a:t>
            </a:r>
            <a:r>
              <a:rPr lang="en-US" dirty="0" smtClean="0"/>
              <a:t> = 2.75%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</a:t>
            </a:r>
            <a:r>
              <a:rPr lang="en-US" baseline="-25000" dirty="0" smtClean="0"/>
              <a:t>L</a:t>
            </a:r>
            <a:r>
              <a:rPr lang="en-US" dirty="0" smtClean="0"/>
              <a:t> = 1.00%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</a:t>
            </a:r>
            <a:r>
              <a:rPr lang="en-US" baseline="-25000" dirty="0" smtClean="0"/>
              <a:t>K</a:t>
            </a:r>
            <a:r>
              <a:rPr lang="en-US" dirty="0" smtClean="0"/>
              <a:t> = 1.75%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</a:t>
            </a:r>
            <a:r>
              <a:rPr lang="en-US" baseline="-25000" dirty="0" err="1" smtClean="0"/>
              <a:t>q,L</a:t>
            </a:r>
            <a:r>
              <a:rPr lang="en-US" dirty="0" smtClean="0"/>
              <a:t> = .65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</a:t>
            </a:r>
            <a:r>
              <a:rPr lang="en-US" baseline="-25000" dirty="0" err="1" smtClean="0"/>
              <a:t>q,K</a:t>
            </a:r>
            <a:r>
              <a:rPr lang="en-US" dirty="0" smtClean="0"/>
              <a:t> = .35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Plug these in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 G</a:t>
            </a:r>
            <a:r>
              <a:rPr lang="en-US" baseline="-25000" dirty="0" smtClean="0"/>
              <a:t>A</a:t>
            </a:r>
            <a:r>
              <a:rPr lang="en-US" dirty="0" smtClean="0"/>
              <a:t> = 1.5%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Conclusion, technology grew at a 1.5% rate from 1909-1949. 55% of GDP growth in the period.</a:t>
            </a:r>
          </a:p>
        </p:txBody>
      </p:sp>
      <p:graphicFrame>
        <p:nvGraphicFramePr>
          <p:cNvPr id="921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203147"/>
              </p:ext>
            </p:extLst>
          </p:nvPr>
        </p:nvGraphicFramePr>
        <p:xfrm>
          <a:off x="3019425" y="3846513"/>
          <a:ext cx="3830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9" name="Equation" r:id="rId3" imgW="1447560" imgH="482400" progId="Equation.DSMT4">
                  <p:embed/>
                </p:oleObj>
              </mc:Choice>
              <mc:Fallback>
                <p:oleObj name="Equation" r:id="rId3" imgW="1447560" imgH="482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3846513"/>
                        <a:ext cx="3830638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derivations of TRS and convexity in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5113"/>
            <a:ext cx="9144000" cy="1487487"/>
          </a:xfrm>
        </p:spPr>
        <p:txBody>
          <a:bodyPr/>
          <a:lstStyle/>
          <a:p>
            <a:pPr eaLnBrk="1" hangingPunct="1"/>
            <a:r>
              <a:rPr lang="en-US" dirty="0" smtClean="0"/>
              <a:t>RTS and Marginal Productivities:</a:t>
            </a:r>
            <a:br>
              <a:rPr lang="en-US" dirty="0" smtClean="0"/>
            </a:br>
            <a:r>
              <a:rPr lang="en-US" dirty="0" smtClean="0"/>
              <a:t>Implicit Function Rule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29768" y="2011680"/>
            <a:ext cx="8333232" cy="4271645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74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789165"/>
              </p:ext>
            </p:extLst>
          </p:nvPr>
        </p:nvGraphicFramePr>
        <p:xfrm>
          <a:off x="624650" y="2200085"/>
          <a:ext cx="7981950" cy="355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3" imgW="3543120" imgH="1536480" progId="Equation.DSMT4">
                  <p:embed/>
                </p:oleObj>
              </mc:Choice>
              <mc:Fallback>
                <p:oleObj name="Equation" r:id="rId3" imgW="3543120" imgH="1536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50" y="2200085"/>
                        <a:ext cx="7981950" cy="355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24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i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Calibri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Calibri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Calibri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Calibri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Calibri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Calibri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ustom 1">
    <a:majorFont>
      <a:latin typeface="Calibri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30591</TotalTime>
  <Words>3608</Words>
  <Application>Microsoft Office PowerPoint</Application>
  <PresentationFormat>On-screen Show (4:3)</PresentationFormat>
  <Paragraphs>643</Paragraphs>
  <Slides>105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105</vt:i4>
      </vt:variant>
    </vt:vector>
  </HeadingPairs>
  <TitlesOfParts>
    <vt:vector size="108" baseType="lpstr">
      <vt:lpstr>Office Theme</vt:lpstr>
      <vt:lpstr>Equation</vt:lpstr>
      <vt:lpstr>Document</vt:lpstr>
      <vt:lpstr>Production</vt:lpstr>
      <vt:lpstr>Technology</vt:lpstr>
      <vt:lpstr>Inputs, Factors of Production</vt:lpstr>
      <vt:lpstr>Production Function</vt:lpstr>
      <vt:lpstr>Production Function</vt:lpstr>
      <vt:lpstr>Production set</vt:lpstr>
      <vt:lpstr>Production Function and Isoquants</vt:lpstr>
      <vt:lpstr>Short Run, Long Run</vt:lpstr>
      <vt:lpstr>The model</vt:lpstr>
      <vt:lpstr>Short run, hold K fixed.</vt:lpstr>
      <vt:lpstr>More, fixed K</vt:lpstr>
      <vt:lpstr>Three levels of K</vt:lpstr>
      <vt:lpstr>L constant</vt:lpstr>
      <vt:lpstr>SR and then LR</vt:lpstr>
      <vt:lpstr>Marginal Physical Product</vt:lpstr>
      <vt:lpstr>Marginal Productivity Assumptions</vt:lpstr>
      <vt:lpstr>Increasing and Diminishing Marginal Product (assumes something is fixed)</vt:lpstr>
      <vt:lpstr>Marginal Productivity Assumptions</vt:lpstr>
      <vt:lpstr>MP Assumptions</vt:lpstr>
      <vt:lpstr>Malthus and Diminishing Marginal Productivity</vt:lpstr>
      <vt:lpstr>Effect of Technology</vt:lpstr>
      <vt:lpstr>Average Physical Product</vt:lpstr>
      <vt:lpstr>Specific Function</vt:lpstr>
      <vt:lpstr>SR Production Function (K = 10)</vt:lpstr>
      <vt:lpstr>Marginal Product</vt:lpstr>
      <vt:lpstr>SR Production Function (K = 10)</vt:lpstr>
      <vt:lpstr>Inflection Point</vt:lpstr>
      <vt:lpstr>SR Production Function (K = 10)</vt:lpstr>
      <vt:lpstr>Average Product</vt:lpstr>
      <vt:lpstr>SR Production Function (K = 10)</vt:lpstr>
      <vt:lpstr>MPL and APL</vt:lpstr>
      <vt:lpstr>MPL and APL</vt:lpstr>
      <vt:lpstr>MPL and APL</vt:lpstr>
      <vt:lpstr>Long Run</vt:lpstr>
      <vt:lpstr>Isoquant Map</vt:lpstr>
      <vt:lpstr>Marginal Rate of Technical Substitution (TRS, RTS, MRTS)</vt:lpstr>
      <vt:lpstr>TRS and Marginal Productivities</vt:lpstr>
      <vt:lpstr>Alternatively: Implicit Function Rule</vt:lpstr>
      <vt:lpstr>Diminishing TRS</vt:lpstr>
      <vt:lpstr>Diminishing TRS</vt:lpstr>
      <vt:lpstr>Convexity (level curves)</vt:lpstr>
      <vt:lpstr>Alternatively (level curves)</vt:lpstr>
      <vt:lpstr>Convexity (level curves)</vt:lpstr>
      <vt:lpstr>Strict Quasi-Convexity (production function)</vt:lpstr>
      <vt:lpstr>Negative Definite (production function)</vt:lpstr>
      <vt:lpstr>TRS and Marginal Productivities</vt:lpstr>
      <vt:lpstr>TRS and MPL and MPK </vt:lpstr>
      <vt:lpstr>IMR and DMR vs. NMR</vt:lpstr>
      <vt:lpstr>IMR vs. DMR</vt:lpstr>
      <vt:lpstr>Cross Effect</vt:lpstr>
      <vt:lpstr>A Diminishing TRS?</vt:lpstr>
      <vt:lpstr>Returns to Scale</vt:lpstr>
      <vt:lpstr>Returns to Scale</vt:lpstr>
      <vt:lpstr>Returns to Scale</vt:lpstr>
      <vt:lpstr>Returns to Scale</vt:lpstr>
      <vt:lpstr>Returns to Scale</vt:lpstr>
      <vt:lpstr>Returns to Scale</vt:lpstr>
      <vt:lpstr>Returns to Scale</vt:lpstr>
      <vt:lpstr>Returns to Scale</vt:lpstr>
      <vt:lpstr>Returns to Scale, Example</vt:lpstr>
      <vt:lpstr>Returns to Scale by Elasticity</vt:lpstr>
      <vt:lpstr>Returns to Scale by Elasticity</vt:lpstr>
      <vt:lpstr>Constant Returns to Scale is Special</vt:lpstr>
      <vt:lpstr>Constant Returns to Scale is Special</vt:lpstr>
      <vt:lpstr>Constant Returns to Scale</vt:lpstr>
      <vt:lpstr>Constant Returns to Scale</vt:lpstr>
      <vt:lpstr>Economies of Scale (not Returns to Scale)</vt:lpstr>
      <vt:lpstr>Elasticity of Substitution</vt:lpstr>
      <vt:lpstr>Elasticity of Substitution</vt:lpstr>
      <vt:lpstr>Elasticity of Substitution</vt:lpstr>
      <vt:lpstr>Elasticity of Substitution</vt:lpstr>
      <vt:lpstr>Elasticity of Substitution</vt:lpstr>
      <vt:lpstr>Elasticity of Substitution CRS is Special Again</vt:lpstr>
      <vt:lpstr>Common Production Functions</vt:lpstr>
      <vt:lpstr>The Linear Production Function (inputs are perfect substitutes)</vt:lpstr>
      <vt:lpstr>Linear Production Function</vt:lpstr>
      <vt:lpstr>The Linear Production Function</vt:lpstr>
      <vt:lpstr>Fixed Proportions</vt:lpstr>
      <vt:lpstr>Fixed Proportions</vt:lpstr>
      <vt:lpstr>Cobb-Douglas Production Function</vt:lpstr>
      <vt:lpstr>Cobb-Douglas Production Function</vt:lpstr>
      <vt:lpstr>Cobb-Douglas Production Function</vt:lpstr>
      <vt:lpstr>CES Production Function</vt:lpstr>
      <vt:lpstr>CES Production Function</vt:lpstr>
      <vt:lpstr>CES Production Function</vt:lpstr>
      <vt:lpstr>CES Production Function</vt:lpstr>
      <vt:lpstr>A Generalized Leontief Production Function</vt:lpstr>
      <vt:lpstr>A Generalized Leontief Production Function</vt:lpstr>
      <vt:lpstr>Technical Progress</vt:lpstr>
      <vt:lpstr>Technical Progress</vt:lpstr>
      <vt:lpstr>Technical Progress</vt:lpstr>
      <vt:lpstr>Technical Progress</vt:lpstr>
      <vt:lpstr>Technical Progress</vt:lpstr>
      <vt:lpstr>Technical Progress</vt:lpstr>
      <vt:lpstr>Technical Progress</vt:lpstr>
      <vt:lpstr>Technical Progress</vt:lpstr>
      <vt:lpstr>Solow, US Growth 1909-1949</vt:lpstr>
      <vt:lpstr>Appendix</vt:lpstr>
      <vt:lpstr>RTS and Marginal Productivities: Implicit Function Rule</vt:lpstr>
      <vt:lpstr>Substitute</vt:lpstr>
      <vt:lpstr>And get to…</vt:lpstr>
      <vt:lpstr>And get to…</vt:lpstr>
      <vt:lpstr>Convexity, Increasing dK/dL</vt:lpstr>
      <vt:lpstr>Diminishing TRS</vt:lpstr>
      <vt:lpstr>Alternatively, the Bordered Hessian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Jeffrey</cp:lastModifiedBy>
  <cp:revision>1617</cp:revision>
  <cp:lastPrinted>2013-03-18T14:26:31Z</cp:lastPrinted>
  <dcterms:created xsi:type="dcterms:W3CDTF">2003-12-04T02:16:42Z</dcterms:created>
  <dcterms:modified xsi:type="dcterms:W3CDTF">2014-06-12T09:53:36Z</dcterms:modified>
</cp:coreProperties>
</file>